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6"/>
  </p:notesMasterIdLst>
  <p:sldIdLst>
    <p:sldId id="256" r:id="rId2"/>
    <p:sldId id="257" r:id="rId3"/>
    <p:sldId id="271" r:id="rId4"/>
    <p:sldId id="275" r:id="rId5"/>
    <p:sldId id="272" r:id="rId6"/>
    <p:sldId id="264" r:id="rId7"/>
    <p:sldId id="274" r:id="rId8"/>
    <p:sldId id="270" r:id="rId9"/>
    <p:sldId id="276" r:id="rId10"/>
    <p:sldId id="259" r:id="rId11"/>
    <p:sldId id="260" r:id="rId12"/>
    <p:sldId id="266" r:id="rId13"/>
    <p:sldId id="265" r:id="rId14"/>
    <p:sldId id="269"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78" autoAdjust="0"/>
  </p:normalViewPr>
  <p:slideViewPr>
    <p:cSldViewPr>
      <p:cViewPr varScale="1">
        <p:scale>
          <a:sx n="85" d="100"/>
          <a:sy n="85" d="100"/>
        </p:scale>
        <p:origin x="-23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36718082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Do</a:t>
            </a:r>
            <a:r>
              <a:rPr lang="en-US" baseline="0" dirty="0" smtClean="0"/>
              <a:t> brief intro – we’re not teachers</a:t>
            </a:r>
          </a:p>
          <a:p>
            <a:endParaRPr lang="en-US" baseline="0" dirty="0" smtClean="0"/>
          </a:p>
          <a:p>
            <a:r>
              <a:rPr lang="en-US" baseline="0" dirty="0" smtClean="0"/>
              <a:t>Ultimately this is about why student leadership is important on your team and how it will maximize your students’ experience on your teams and make your teams better and stronger as a whole. Leadership Boot Camp is just one way to get to that goal.</a:t>
            </a:r>
          </a:p>
          <a:p>
            <a:endParaRPr lang="en-US" baseline="0" dirty="0" smtClean="0"/>
          </a:p>
          <a:p>
            <a:r>
              <a:rPr lang="en-US" baseline="0" dirty="0" smtClean="0"/>
              <a:t>Set up agenda – we’ll go over topics about how to train students in leadership and get them wanting to take on leadership roles and then we’ll have time at the end for questions.</a:t>
            </a: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dirty="0" smtClean="0"/>
              <a:t>Leann:</a:t>
            </a:r>
          </a:p>
          <a:p>
            <a:pPr>
              <a:buNone/>
            </a:pPr>
            <a:r>
              <a:rPr lang="en-US" sz="1800" b="0" i="0" u="none" strike="noStrike" cap="none" baseline="0" dirty="0" smtClean="0"/>
              <a:t>If you don’t have all day, you can break down into smaller topics/trainings.</a:t>
            </a:r>
          </a:p>
          <a:p>
            <a:pPr>
              <a:buNone/>
            </a:pPr>
            <a:endParaRPr lang="en-US" sz="1800" b="0" i="0" u="none" strike="noStrike" cap="none" baseline="0" dirty="0" smtClean="0"/>
          </a:p>
          <a:p>
            <a:pPr>
              <a:buNone/>
            </a:pPr>
            <a:r>
              <a:rPr lang="en-US" sz="1800" b="0" i="0" u="none" strike="noStrike" cap="none" baseline="0" dirty="0" smtClean="0"/>
              <a:t>It’s </a:t>
            </a:r>
            <a:r>
              <a:rPr lang="en-US" sz="1800" b="0" i="0" u="none" strike="noStrike" cap="none" baseline="0" dirty="0"/>
              <a:t>very difficult to convince a bunch of high </a:t>
            </a:r>
            <a:r>
              <a:rPr lang="en-US" sz="1800" b="0" i="0" u="none" strike="noStrike" cap="none" baseline="0" dirty="0" err="1"/>
              <a:t>schoolers</a:t>
            </a:r>
            <a:r>
              <a:rPr lang="en-US" sz="1800" b="0" i="0" u="none" strike="noStrike" cap="none" baseline="0" dirty="0"/>
              <a:t> to come back to school on a Saturday and learn for 6 hours, unless they’re building a robot!</a:t>
            </a:r>
          </a:p>
          <a:p>
            <a:endParaRPr lang="en-US" sz="1800" b="0" i="0" u="none" strike="noStrike" cap="none" baseline="0" dirty="0"/>
          </a:p>
          <a:p>
            <a:pPr lvl="0" rtl="0">
              <a:buNone/>
            </a:pPr>
            <a:r>
              <a:rPr lang="en-US" sz="1800" b="0" i="0" u="none" strike="noStrike" cap="none" baseline="0" dirty="0"/>
              <a:t>Need to find ways to make it fun. And also change it up every year so it’s beneficial for students to go year after year. We’ve done activities such as the human knot (easy, so set up or supplies needed), the helium straw, any kind of teamwork activity to get them up and interacting with each other. But you a</a:t>
            </a:r>
            <a:r>
              <a:rPr lang="en-US" sz="1800" dirty="0"/>
              <a:t>lso want to provide or allow discussion to keep them interested and able to contribute their own ideas and encourage questions. It’s no fun to sit there listening to someone, especially when you have an idea or question to share.</a:t>
            </a:r>
          </a:p>
          <a:p>
            <a:endParaRPr lang="en-US" sz="1800" dirty="0"/>
          </a:p>
          <a:p>
            <a:pPr>
              <a:buNone/>
            </a:pPr>
            <a:r>
              <a:rPr lang="en-US" sz="1800" b="0" i="0" u="none" strike="noStrike" cap="none" baseline="0" dirty="0"/>
              <a:t>And then you can turn practicing skills into activities, like giving an impromptu speech, or preparing a 5 minute presentation. </a:t>
            </a:r>
          </a:p>
          <a:p>
            <a:endParaRPr lang="en-US" sz="1800" b="0" i="0" u="none" strike="noStrike" cap="none" baseline="0" dirty="0"/>
          </a:p>
          <a:p>
            <a:pPr>
              <a:buNone/>
            </a:pPr>
            <a:r>
              <a:rPr lang="en-US" sz="1800" b="0" i="0" u="none" strike="noStrike" cap="none" baseline="0" dirty="0"/>
              <a:t>Also provide other media like speeches, videos, movies. We’ve done part of the Last Lecture, part of Steve Jobs’ commencement speech at Stanford, and even shown 12 Angry Men at the end of the day and ordered </a:t>
            </a:r>
            <a:r>
              <a:rPr lang="en-US" sz="1800" b="0" i="0" u="none" strike="noStrike" cap="none" baseline="0" dirty="0" err="1"/>
              <a:t>chinese</a:t>
            </a:r>
            <a:r>
              <a:rPr lang="en-US" sz="1800" b="0" i="0" u="none" strike="noStrike" cap="none" baseline="0" dirty="0"/>
              <a:t> for dinner.</a:t>
            </a:r>
          </a:p>
          <a:p>
            <a:endParaRPr lang="en-US" sz="1800" b="0" i="0" u="none" strike="noStrike" cap="none" baseline="0" dirty="0"/>
          </a:p>
          <a:p>
            <a:pPr lvl="0" rtl="0">
              <a:buNone/>
            </a:pPr>
            <a:r>
              <a:rPr lang="en-US" sz="1800" dirty="0"/>
              <a:t>And as most of you have learned, the biggest motivator for students is food. Especially if you are planning a day-long camp, you will need to provide food of some sort. We usually bring in donuts and then order pizza and sodas for lunch. I also like to put little bowls of M&amp;Ms or tootsie rolls or something on the tables so that they can snack and stay alert.</a:t>
            </a:r>
          </a:p>
          <a:p>
            <a:endParaRPr lang="en-US" sz="1800" dirty="0"/>
          </a:p>
          <a:p>
            <a:pPr>
              <a:buNone/>
            </a:pPr>
            <a:r>
              <a:rPr lang="en-US" sz="1800" dirty="0"/>
              <a:t>Breaks are important! They don’t have to be long, but we never try to go more than 1 hour of straight lecture without at least a 5 minute break. This helps keep their attention, allows them to go to the bathroom, get a drink, stretch, etc. Keep in mind most of their classes don’t last 60 minutes, so they’re not used to sitting that long. 5 minutes is always adequate. 10 minutes allows them to get into conversations and it just makes the day go longer</a:t>
            </a:r>
            <a:r>
              <a:rPr lang="en-US" sz="1800" dirty="0" smtClean="0"/>
              <a:t>.</a:t>
            </a:r>
          </a:p>
          <a:p>
            <a:pPr>
              <a:buNone/>
            </a:pPr>
            <a:endParaRPr lang="en-US" sz="1800" dirty="0" smtClean="0"/>
          </a:p>
          <a:p>
            <a:pPr>
              <a:buNone/>
            </a:pPr>
            <a:r>
              <a:rPr lang="en-US" sz="1800" dirty="0" smtClean="0"/>
              <a:t>The</a:t>
            </a:r>
            <a:r>
              <a:rPr lang="en-US" sz="1800" baseline="0" dirty="0" smtClean="0"/>
              <a:t> most we’ve had is 24 students. Had to break up into four groups of 6 to make up for time. Time is really your indicator of how many students you can have or what kinds of activities you’ll  be doing. If all students have to give a 2 minute speech, that’s 48 minutes plus time in between as they switch.</a:t>
            </a:r>
            <a:endParaRPr lang="en-US" sz="1800" dirty="0"/>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dirty="0" smtClean="0"/>
              <a:t>Leann:</a:t>
            </a:r>
          </a:p>
          <a:p>
            <a:pPr lvl="0" rtl="0">
              <a:buNone/>
            </a:pPr>
            <a:r>
              <a:rPr lang="en-US" sz="1800" dirty="0" smtClean="0"/>
              <a:t>Reinforce the idea of continuing to train students in leadership and keep them excited about it.</a:t>
            </a:r>
          </a:p>
          <a:p>
            <a:pPr lvl="0" rtl="0">
              <a:buNone/>
            </a:pPr>
            <a:endParaRPr lang="en-US" sz="1800" dirty="0" smtClean="0"/>
          </a:p>
          <a:p>
            <a:pPr lvl="0" rtl="0">
              <a:buNone/>
            </a:pPr>
            <a:r>
              <a:rPr lang="en-US" sz="1800" dirty="0" smtClean="0"/>
              <a:t>These are the topics</a:t>
            </a:r>
            <a:r>
              <a:rPr lang="en-US" sz="1800" baseline="0" dirty="0" smtClean="0"/>
              <a:t> that we’ve learned have been helpful and interesting over the years. </a:t>
            </a:r>
          </a:p>
          <a:p>
            <a:pPr lvl="0" rtl="0">
              <a:buNone/>
            </a:pPr>
            <a:endParaRPr lang="en-US" sz="1800" dirty="0" smtClean="0"/>
          </a:p>
          <a:p>
            <a:pPr lvl="0" rtl="0">
              <a:buNone/>
            </a:pPr>
            <a:r>
              <a:rPr lang="en-US" sz="1800" dirty="0" smtClean="0"/>
              <a:t>It’s </a:t>
            </a:r>
            <a:r>
              <a:rPr lang="en-US" sz="1800" dirty="0"/>
              <a:t>important to identify the topics that are important and helpful to your students and team. You could teach for months about a million different leadership topics. </a:t>
            </a:r>
            <a:r>
              <a:rPr lang="en-US" sz="1800" dirty="0" smtClean="0"/>
              <a:t>(ties back to assessing team’s needs)</a:t>
            </a:r>
          </a:p>
          <a:p>
            <a:pPr lvl="0" rtl="0">
              <a:buNone/>
            </a:pPr>
            <a:endParaRPr lang="en-US" sz="1800" dirty="0" smtClean="0"/>
          </a:p>
          <a:p>
            <a:pPr lvl="0" rtl="0">
              <a:buNone/>
            </a:pPr>
            <a:r>
              <a:rPr lang="en-US" sz="1800" dirty="0" smtClean="0"/>
              <a:t>It is good to exercise some introspection and perform some activities</a:t>
            </a:r>
            <a:r>
              <a:rPr lang="en-US" sz="1800" baseline="0" dirty="0" smtClean="0"/>
              <a:t> that can give people insight into their strengths and weaknesses.  </a:t>
            </a:r>
          </a:p>
          <a:p>
            <a:pPr lvl="0" rtl="0">
              <a:buNone/>
            </a:pPr>
            <a:r>
              <a:rPr lang="en-US" sz="1800" baseline="0" dirty="0" smtClean="0"/>
              <a:t>Once you know your strengths you can then figure out how to use them best on a team to complement the strengths of others on your team.</a:t>
            </a:r>
          </a:p>
          <a:p>
            <a:pPr lvl="0" rtl="0">
              <a:buNone/>
            </a:pPr>
            <a:r>
              <a:rPr lang="en-US" sz="1800" dirty="0" smtClean="0"/>
              <a:t>Confidence is especially important for building</a:t>
            </a:r>
            <a:r>
              <a:rPr lang="en-US" sz="1800" baseline="0" dirty="0" smtClean="0"/>
              <a:t> self esteems so that they feel secure with their abilities to lead tasks and voice their opinions</a:t>
            </a:r>
          </a:p>
          <a:p>
            <a:pPr lvl="0" rtl="0">
              <a:buNone/>
            </a:pPr>
            <a:r>
              <a:rPr lang="en-US" sz="1800" baseline="0" dirty="0" smtClean="0"/>
              <a:t>7 Habits is a great book by Steven Covey.  The habits are great for future leaders to learn and practice to not only help you on your team but help them in life.  (Be Proactive, Begin with the End in Mind, Put First Things First, Think Win-Win, Seek First to Understand then to be Understood, Synergize, Sharpen the Saw, Find your voice and encourage others to find theirs</a:t>
            </a:r>
          </a:p>
          <a:p>
            <a:pPr lvl="0" rtl="0">
              <a:buNone/>
            </a:pPr>
            <a:r>
              <a:rPr lang="en-US" sz="1800" baseline="0" dirty="0" smtClean="0"/>
              <a:t>Communication is one of the most important skills in FIRST and in life.  Whether it is team emails to get your team all on the same page, or practicing empathic learning to understand someone's ideas during brainstorming.</a:t>
            </a:r>
          </a:p>
          <a:p>
            <a:pPr lvl="0" rtl="0">
              <a:buNone/>
            </a:pPr>
            <a:r>
              <a:rPr lang="en-US" sz="1800" baseline="0" dirty="0" smtClean="0"/>
              <a:t>Giving the students the chance to practice presentation skills is really important.  This can be on a weekly basis by having students do announcements or lead activities at team meetings.  Or more formal speeches at demonstrations or even presenting Chairman’s</a:t>
            </a:r>
          </a:p>
          <a:p>
            <a:pPr lvl="0" rtl="0">
              <a:buNone/>
            </a:pPr>
            <a:r>
              <a:rPr lang="en-US" sz="1800" baseline="0" dirty="0" smtClean="0"/>
              <a:t>Motivating students can sometimes be difficult.  Finding out what drives them and reinforcing that interest will help them stay productive on your team.</a:t>
            </a:r>
          </a:p>
          <a:p>
            <a:pPr lvl="0" rtl="0">
              <a:buNone/>
            </a:pPr>
            <a:r>
              <a:rPr lang="en-US" sz="1800" baseline="0" dirty="0" smtClean="0"/>
              <a:t>I think procrastination is the one of the worst habits that people get into.   Unfortunately everyone has done it at some point.  The best way to combat it is to come up with habits or incentives to get your work done early and on time.  One trick I used to use when I was in high school was that I would only let myself play video games if I got my homework done first.</a:t>
            </a:r>
            <a:endParaRPr lang="en-US" sz="1800" dirty="0"/>
          </a:p>
          <a:p>
            <a:endParaRPr lang="en-US" sz="1800" dirty="0"/>
          </a:p>
          <a:p>
            <a:pPr lvl="0" rtl="0">
              <a:buNone/>
            </a:pPr>
            <a:r>
              <a:rPr lang="en-US" sz="1800" dirty="0"/>
              <a:t>You could start by duplicating our boot camp and then modify for the next time. Or do a survey ahead of time to see what your students would like to learn about, or do an informal poll, have general conversations with students, talk to your leadership group if you have one (which you should!).</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dirty="0" smtClean="0"/>
              <a:t>Leann:</a:t>
            </a:r>
          </a:p>
          <a:p>
            <a:pPr lvl="0" rtl="0">
              <a:buNone/>
            </a:pPr>
            <a:r>
              <a:rPr lang="en-US" sz="1800" dirty="0" smtClean="0"/>
              <a:t>There’s </a:t>
            </a:r>
            <a:r>
              <a:rPr lang="en-US" sz="1800" dirty="0"/>
              <a:t>a ton of other books by these particular authors and many other books you can </a:t>
            </a:r>
            <a:r>
              <a:rPr lang="en-US" sz="1800" dirty="0" smtClean="0"/>
              <a:t>read.</a:t>
            </a:r>
            <a:r>
              <a:rPr lang="en-US" sz="1800" baseline="0" dirty="0" smtClean="0"/>
              <a:t>  These are some of the materials that Leann and I have used for material for the leadership boot camp.</a:t>
            </a:r>
            <a:endParaRPr lang="en-US" sz="1800" dirty="0"/>
          </a:p>
          <a:p>
            <a:endParaRPr lang="en-US" sz="1800" dirty="0"/>
          </a:p>
          <a:p>
            <a:pPr lvl="0" rtl="0">
              <a:buNone/>
            </a:pPr>
            <a:r>
              <a:rPr lang="en-US" sz="1800" dirty="0"/>
              <a:t>autobiographies by some great leaders are interesting reads and have a lot of good info or </a:t>
            </a:r>
            <a:r>
              <a:rPr lang="en-US" sz="1800" dirty="0" smtClean="0"/>
              <a:t>examples of real life application of leadership skills </a:t>
            </a:r>
            <a:r>
              <a:rPr lang="en-US" sz="1800" dirty="0"/>
              <a:t>- great recommendations for your students</a:t>
            </a: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Leann:</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dirty="0" smtClean="0"/>
              <a:t>Leann:</a:t>
            </a:r>
          </a:p>
          <a:p>
            <a:pPr>
              <a:buNone/>
            </a:pPr>
            <a:r>
              <a:rPr lang="en-US" sz="1800" b="0" i="0" u="none" strike="noStrike" cap="none" baseline="0" dirty="0" smtClean="0"/>
              <a:t>All </a:t>
            </a:r>
            <a:r>
              <a:rPr lang="en-US" sz="1800" b="0" i="0" u="none" strike="noStrike" cap="none" baseline="0" dirty="0"/>
              <a:t>students, not just your leadership students should be included. And even mentors. We’ve even had the principal and the Leadership Seminar teacher sit in for part of it</a:t>
            </a:r>
            <a:r>
              <a:rPr lang="en-US" sz="1800" b="0" i="0" u="none" strike="noStrike" cap="none" baseline="0" dirty="0" smtClean="0"/>
              <a:t>.</a:t>
            </a: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r>
              <a:rPr lang="en-US" dirty="0" smtClean="0"/>
              <a:t>Lessons Learned to identify pros and cons</a:t>
            </a:r>
          </a:p>
          <a:p>
            <a:r>
              <a:rPr lang="en-US" dirty="0" smtClean="0"/>
              <a:t>After</a:t>
            </a:r>
            <a:r>
              <a:rPr lang="en-US" baseline="0" dirty="0" smtClean="0"/>
              <a:t> different events</a:t>
            </a:r>
          </a:p>
          <a:p>
            <a:pPr marL="171450" indent="-171450">
              <a:buFontTx/>
              <a:buChar char="-"/>
            </a:pPr>
            <a:r>
              <a:rPr lang="en-US" baseline="0" dirty="0" smtClean="0"/>
              <a:t>Competitions</a:t>
            </a:r>
          </a:p>
          <a:p>
            <a:pPr marL="171450" indent="-171450">
              <a:buFontTx/>
              <a:buChar char="-"/>
            </a:pPr>
            <a:r>
              <a:rPr lang="en-US" baseline="0" dirty="0" smtClean="0"/>
              <a:t>End of the year</a:t>
            </a:r>
          </a:p>
          <a:p>
            <a:pPr marL="171450" indent="-171450">
              <a:buFontTx/>
              <a:buChar char="-"/>
            </a:pPr>
            <a:endParaRPr lang="en-US" baseline="0" dirty="0" smtClean="0"/>
          </a:p>
          <a:p>
            <a:pPr marL="0" indent="0">
              <a:buFontTx/>
              <a:buNone/>
            </a:pPr>
            <a:r>
              <a:rPr lang="en-US" baseline="0" dirty="0" smtClean="0"/>
              <a:t>From survey and lessons learned analyze your strengths and weaknesses</a:t>
            </a:r>
          </a:p>
          <a:p>
            <a:pPr marL="0" indent="0">
              <a:buFontTx/>
              <a:buNone/>
            </a:pPr>
            <a:r>
              <a:rPr lang="en-US" baseline="0" dirty="0" smtClean="0"/>
              <a:t>Determine if you will hone your strengths or improve your weaknesses</a:t>
            </a:r>
          </a:p>
          <a:p>
            <a:pPr marL="0" indent="0">
              <a:buFontTx/>
              <a:buNone/>
            </a:pPr>
            <a:endParaRPr lang="en-US" baseline="0" dirty="0" smtClean="0"/>
          </a:p>
          <a:p>
            <a:pPr marL="0" indent="0">
              <a:buFontTx/>
              <a:buNone/>
            </a:pPr>
            <a:r>
              <a:rPr lang="en-US" baseline="0" dirty="0" smtClean="0"/>
              <a:t>Your goals will be determined by what strengths or weaknesses you want to improve</a:t>
            </a:r>
          </a:p>
          <a:p>
            <a:pPr marL="0" indent="0">
              <a:buFontTx/>
              <a:buNone/>
            </a:pPr>
            <a:r>
              <a:rPr lang="en-US" dirty="0" smtClean="0"/>
              <a:t>It</a:t>
            </a:r>
            <a:r>
              <a:rPr lang="en-US" baseline="0" dirty="0" smtClean="0"/>
              <a:t> is good to do long term and short term goals, long term = start 10 FLL teams in 2 years, short term = increase student recruitment</a:t>
            </a:r>
          </a:p>
          <a:p>
            <a:pPr marL="0" indent="0">
              <a:buFontTx/>
              <a:buNone/>
            </a:pPr>
            <a:endParaRPr lang="en-US" baseline="0" dirty="0" smtClean="0"/>
          </a:p>
          <a:p>
            <a:pPr marL="0" indent="0">
              <a:buFontTx/>
              <a:buNone/>
            </a:pPr>
            <a:r>
              <a:rPr lang="en-US" baseline="0" dirty="0" smtClean="0"/>
              <a:t>You need to determine what tasks you want to complete to achieve your goals and how to divide that amongst your team members</a:t>
            </a:r>
            <a:endParaRPr lang="en-US"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22669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r>
              <a:rPr lang="en-US" dirty="0" smtClean="0"/>
              <a:t>Once you’ve assessed your team’s needs, then you need to create a leadership structure that will combine the roles that are in charge of the tasks that need to be done.</a:t>
            </a:r>
          </a:p>
          <a:p>
            <a:endParaRPr lang="en-US" dirty="0" smtClean="0"/>
          </a:p>
          <a:p>
            <a:r>
              <a:rPr lang="en-US" dirty="0" smtClean="0"/>
              <a:t>As you can see here, we have figured out which roles can be fulfilled by a student. Some roles a mentor has to fulfill based</a:t>
            </a:r>
            <a:r>
              <a:rPr lang="en-US" baseline="0" dirty="0" smtClean="0"/>
              <a:t> on school rules, etc. </a:t>
            </a:r>
            <a:r>
              <a:rPr lang="en-US" dirty="0" smtClean="0"/>
              <a:t>Some roles may require a</a:t>
            </a:r>
            <a:r>
              <a:rPr lang="en-US" baseline="0" dirty="0" smtClean="0"/>
              <a:t> mentor to work with that student, but ultimately, we have initially identified leadership roles that students can do.</a:t>
            </a:r>
          </a:p>
          <a:p>
            <a:endParaRPr lang="en-US" baseline="0" dirty="0" smtClean="0"/>
          </a:p>
          <a:p>
            <a:r>
              <a:rPr lang="en-US" baseline="0" dirty="0" smtClean="0"/>
              <a:t>This structure is different for each season, preseason, build season, competition season</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97067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r>
              <a:rPr lang="en-US" dirty="0" smtClean="0"/>
              <a:t>Part of the environment may be making activities mandatory in</a:t>
            </a:r>
            <a:r>
              <a:rPr lang="en-US" baseline="0" dirty="0" smtClean="0"/>
              <a:t> the beginning. Just like fundraising, leadership is necessary for the survival of your team. But also, just like FIRST, the students may not realize this is something they’re interested in until they try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Legacy -</a:t>
            </a:r>
            <a:r>
              <a:rPr lang="en-US" sz="1200" baseline="0" dirty="0" smtClean="0">
                <a:solidFill>
                  <a:schemeClr val="tx1"/>
                </a:solidFill>
              </a:rPr>
              <a:t> </a:t>
            </a:r>
            <a:r>
              <a:rPr lang="en-US" sz="1200" dirty="0" smtClean="0">
                <a:solidFill>
                  <a:schemeClr val="tx1"/>
                </a:solidFill>
              </a:rPr>
              <a:t>the idea of putting the onus on the students that it’s their job to carry the torch, but to also add their own lasting legacy to the team.</a:t>
            </a:r>
            <a:r>
              <a:rPr lang="en-US" sz="1200" baseline="0" dirty="0" smtClean="0">
                <a:solidFill>
                  <a:schemeClr val="tx1"/>
                </a:solidFill>
              </a:rPr>
              <a:t> M</a:t>
            </a:r>
            <a:r>
              <a:rPr lang="en-US" baseline="0" dirty="0" smtClean="0"/>
              <a:t>ake them start thinking of ways to improve the team in multiple ways and help the team be successful in the future (video editing guide, safety program, MPT)</a:t>
            </a:r>
            <a:endParaRPr lang="en-US" dirty="0" smtClean="0"/>
          </a:p>
          <a:p>
            <a:endParaRPr lang="en-US" sz="1200" dirty="0" smtClean="0">
              <a:solidFill>
                <a:schemeClr val="tx1"/>
              </a:solidFill>
            </a:endParaRPr>
          </a:p>
          <a:p>
            <a:endParaRPr lang="en-US" sz="1200" baseline="0" dirty="0" smtClean="0">
              <a:solidFill>
                <a:schemeClr val="tx1"/>
              </a:solidFill>
            </a:endParaRPr>
          </a:p>
          <a:p>
            <a:pPr lvl="1"/>
            <a:r>
              <a:rPr lang="en-US" sz="2000" dirty="0" smtClean="0">
                <a:solidFill>
                  <a:schemeClr val="tx1"/>
                </a:solidFill>
              </a:rPr>
              <a:t>Team Building </a:t>
            </a:r>
          </a:p>
          <a:p>
            <a:pPr lvl="2"/>
            <a:r>
              <a:rPr lang="en-US" sz="2000" dirty="0" smtClean="0">
                <a:solidFill>
                  <a:schemeClr val="tx1"/>
                </a:solidFill>
              </a:rPr>
              <a:t>Promote rapport and a positive environment so students feel comfortable leading within their team</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Even fortune 500 companies do team picnics, team building activities – more likely to want to work together and toward the same goal</a:t>
            </a:r>
          </a:p>
          <a:p>
            <a:endParaRPr lang="en-US" baseline="0" dirty="0" smtClean="0"/>
          </a:p>
          <a:p>
            <a:r>
              <a:rPr lang="en-US" sz="2400" dirty="0" smtClean="0">
                <a:solidFill>
                  <a:schemeClr val="tx1"/>
                </a:solidFill>
              </a:rPr>
              <a:t>Benefits of Empowerment</a:t>
            </a:r>
          </a:p>
          <a:p>
            <a:pPr lvl="1"/>
            <a:r>
              <a:rPr lang="en-US" sz="2400" dirty="0" smtClean="0">
                <a:solidFill>
                  <a:schemeClr val="tx1"/>
                </a:solidFill>
              </a:rPr>
              <a:t>May be a motivator for the individual</a:t>
            </a:r>
          </a:p>
          <a:p>
            <a:pPr lvl="1"/>
            <a:r>
              <a:rPr lang="en-US" sz="2400" dirty="0" smtClean="0">
                <a:solidFill>
                  <a:schemeClr val="tx1"/>
                </a:solidFill>
              </a:rPr>
              <a:t>Increases total power of the team</a:t>
            </a:r>
          </a:p>
          <a:p>
            <a:pPr lvl="1"/>
            <a:r>
              <a:rPr lang="en-US" sz="2400" dirty="0" smtClean="0">
                <a:solidFill>
                  <a:schemeClr val="tx1"/>
                </a:solidFill>
              </a:rPr>
              <a:t>Allows use of more people’s ideas and talents</a:t>
            </a:r>
          </a:p>
          <a:p>
            <a:pPr lvl="1"/>
            <a:r>
              <a:rPr lang="en-US" sz="2400" dirty="0" smtClean="0">
                <a:solidFill>
                  <a:schemeClr val="tx1"/>
                </a:solidFill>
              </a:rPr>
              <a:t>Leaders have more time for vision and strategy</a:t>
            </a:r>
          </a:p>
          <a:p>
            <a:pPr lvl="1"/>
            <a:r>
              <a:rPr lang="en-US" sz="2400" dirty="0" smtClean="0">
                <a:solidFill>
                  <a:schemeClr val="tx1"/>
                </a:solidFill>
              </a:rPr>
              <a:t>Leaders can focus on new tasks that they could not do before due to being overwhelmed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You still need to monitor your students</a:t>
            </a:r>
            <a:r>
              <a:rPr lang="en-US" sz="2400" baseline="0" dirty="0" smtClean="0">
                <a:solidFill>
                  <a:schemeClr val="tx1"/>
                </a:solidFill>
              </a:rPr>
              <a:t> </a:t>
            </a:r>
            <a:r>
              <a:rPr lang="en-US" sz="2400" dirty="0" smtClean="0">
                <a:solidFill>
                  <a:schemeClr val="tx1"/>
                </a:solidFill>
              </a:rPr>
              <a:t>and guide them.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Empowerment – encourage students to take ownership of the different tasks, hold them accountable for them. Periodically check in on them. Let them figure out the solutions to those tasks. Don’t dictate how they do the task. Yes you may do it a different way or have a different approach, but if the results are the same, it doesn’t matter because then the students are really learning a lot of great skills along the way, even if they make mistakes. As a group, clearly define what the results should be. Encourage delegation and other student (not just leaders, because then you end up with a core group of students doing everything) to assist with necessary tasks for bigger projects (i.e. a FLL camp, offseason event).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94759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Larry:</a:t>
            </a:r>
          </a:p>
          <a:p>
            <a:r>
              <a:rPr lang="en-US" dirty="0" smtClean="0"/>
              <a:t>During your weekly leadership meeting make sure you set an agenda.  This keeps the meeting productive and on time.  I usually work</a:t>
            </a:r>
            <a:r>
              <a:rPr lang="en-US" baseline="0" dirty="0" smtClean="0"/>
              <a:t> with my team captain to establish an agenda prior to the meeting.  This keeps the students involved.  Make sure you assign a student to take meeting minutes and have them send them out after the meeting is over.  You won’t be able to make progress unless you can document the decisions and tasks determined the week before. Work together toward leadership opportunities </a:t>
            </a:r>
            <a:r>
              <a:rPr lang="en-US" baseline="0" dirty="0" err="1" smtClean="0"/>
              <a:t>opportunities</a:t>
            </a:r>
            <a:r>
              <a:rPr lang="en-US" baseline="0" dirty="0" smtClean="0"/>
              <a:t>, have students lead different initiatives (doesn’t happen if students don’t lead it)</a:t>
            </a:r>
          </a:p>
          <a:p>
            <a:endParaRPr lang="en-US" baseline="0" dirty="0" smtClean="0"/>
          </a:p>
          <a:p>
            <a:r>
              <a:rPr lang="en-US" baseline="0" dirty="0" smtClean="0"/>
              <a:t>Establish roles that make sense for your team. We’ve adjusted these roles each year, depending on what we’ve evaluated that our team needs. Student Coordinator, School Liaison, Events Coordinator. It doesn’t have to be the traditional roles. The tasks of each role, and possibly when each task needs to happen (preseason, build, etc.) are critical in helping to guide your student leaders.</a:t>
            </a:r>
          </a:p>
          <a:p>
            <a:endParaRPr lang="en-US" baseline="0" dirty="0" smtClean="0"/>
          </a:p>
          <a:p>
            <a:r>
              <a:rPr lang="en-US" baseline="0" dirty="0" smtClean="0"/>
              <a:t>Have veteran leaders train new leaders.  Don’t make your leadership team all seniors.  This doesn’t allow for any cross training of the younger students.  We have students from all grade levels represented on the leadership team.</a:t>
            </a:r>
          </a:p>
          <a:p>
            <a:endParaRPr lang="en-US" baseline="0" dirty="0" smtClean="0"/>
          </a:p>
          <a:p>
            <a:r>
              <a:rPr lang="en-US" baseline="0" dirty="0" smtClean="0"/>
              <a:t>Empowerment – encourage students to take ownership of the different tasks, hold them accountable for them. Periodically check in on them. Let them figure out the solutions to those tasks. Don’t dictate how they do the task. Yes you may do it a different way or have a different approach, but if the results are the same, it doesn’t matter because then the students are really learning a lot of great skills along the way, even if they make mistakes. As a group, clearly define what the results should be. Encourage delegation and other student (not just leaders, because then you end up with a core group of students doing everything) to assist with necessary tasks for bigger projects (i.e. a FLL camp, offseason event).</a:t>
            </a:r>
          </a:p>
          <a:p>
            <a:endParaRPr lang="en-US" baseline="0" dirty="0" smtClean="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Larry</a:t>
            </a:r>
          </a:p>
          <a:p>
            <a:endParaRPr lang="en-US" baseline="0" dirty="0" smtClean="0"/>
          </a:p>
          <a:p>
            <a:r>
              <a:rPr lang="en-US" baseline="0" dirty="0" smtClean="0"/>
              <a:t>When complete introduce Philippe our Team Treasurer and Austin our FIRST Event Coordinator</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7915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what we want to list their title as</a:t>
            </a:r>
          </a:p>
          <a:p>
            <a:endParaRPr lang="en-US" dirty="0" smtClean="0"/>
          </a:p>
          <a:p>
            <a:r>
              <a:rPr lang="en-US" dirty="0" smtClean="0"/>
              <a:t>Let people clap </a:t>
            </a:r>
            <a:r>
              <a:rPr lang="en-US" smtClean="0"/>
              <a:t>for students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6502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r>
              <a:rPr lang="en-US" dirty="0" smtClean="0"/>
              <a:t>Delegating tasks to students that you know they can handle, breaking larger</a:t>
            </a:r>
            <a:r>
              <a:rPr lang="en-US" baseline="0" dirty="0" smtClean="0"/>
              <a:t> tasks down into manageable pieces</a:t>
            </a:r>
          </a:p>
          <a:p>
            <a:r>
              <a:rPr lang="en-US" baseline="0" dirty="0" smtClean="0"/>
              <a:t>Identifying the criteria for success</a:t>
            </a:r>
          </a:p>
          <a:p>
            <a:r>
              <a:rPr lang="en-US" baseline="0" dirty="0" smtClean="0"/>
              <a:t>Letting them know what materials or resources are at their disposal</a:t>
            </a:r>
          </a:p>
          <a:p>
            <a:r>
              <a:rPr lang="en-US" baseline="0" dirty="0" smtClean="0"/>
              <a:t>Identifying how they’ll be measured or graded on their success</a:t>
            </a:r>
          </a:p>
          <a:p>
            <a:endParaRPr lang="en-US" baseline="0" dirty="0" smtClean="0"/>
          </a:p>
          <a:p>
            <a:r>
              <a:rPr lang="en-US" baseline="0" dirty="0" smtClean="0"/>
              <a:t>Developing a trust with the students that they’ll get the tasks done. – sense of mentors/team are depending on them</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84250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dirty="0"/>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 name="AutoShape 2" descr="data:image/jpeg;base64,/9j/4AAQSkZJRgABAQAAAQABAAD/2wCEAAkGBxQSEhUUEhQWFRQXGBoYGBgYFxcVGxkaFhoXGRUXGBgaHCggGBolHBQYITEjJSosLi4uGB8zODMsOSgtLisBCgoKDg0OGxAQGywkICYtLCw0LywsLCwsLCwsLCwsNy8sLCwsLCwsLC0sLCwsLCwsLCwsLCwsLCwsLCwsLC8sLP/AABEIANUA7AMBEQACEQEDEQH/xAAcAAEAAgMBAQEAAAAAAAAAAAAABgcDBAUCAQj/xABMEAABAwEEBQgGBQoDCAMAAAABAAIDEQQFITEGEkFRYQcTIjJxgZGxQlJiocHRFCNyksIIFRdTVJOi0uHwM4KyNEOjpMPT4uMWVXP/xAAbAQEAAwEBAQEAAAAAAAAAAAAAAQQFAgYDB//EADMRAQACAQIDBAoCAgMBAQAAAAABAgMEERIhMRNBYbEFIjJRcYGRodHhBsEU8DNCUiMV/9oADAMBAAIRAxEAPwC8UBAQEBAQEGjfVu5mJzvSyb2nL59yCFWS9JY+q803HEeBRKQ6O6TttEr4HUErGh2GTgc6cRUV+0uIyRNpqtZNFlpp66iY9W0zH+/Hnt8EiXaoICAgICAgICAgICAgICAgICAgICAgICAgICCFaVW7nJdQdVmH+bb8kSj9stAjY552DLedg7yuL34azKzo9NOozVxR3z9I70Qu29ZIZ2ztNXtdrHjXrN7CCQsyt5i3E/QM2lx5ME4NvV22+HuX3dtuZPEyWM1a9ocO/YeIyWpW0WjeH51nw2w5LY79YnZsrp8hAQEBAQEBAQEBAQEBAQEBAQEBAQEBAQEGlfFt5mJz9uTe05fPuQV6TXE5olGtKbZUiIHAdJ3ach3DHvG5UdVfeeGHr/49pODHOe3WeUfD9z5OCqj0aw+Sq/tVzrK84O6UVdjvTb359xVzS5OfDLzP8g0XFWNRWOccp+HdP9fRZ6uvJCAgICAgICAgICAgICAgICAgICAgICAgIIZpXbteTUHVZ/qOfhl4oI9apxGxz3ZAV7dwXN7RWu8rGl09tRlrir3oJLIXOLnGpJqe9ZMzMzvL9JpSuOsUrHKOTwodMkEzmOa9ho5pDmncQagqYnad4c3pW9ZrbpPJfWjd8NtdnZM3M4OHqvHWH97CFq47xeu78512ktpc045+XjDqLtUEBAQEBAQEBAQEBAQEBAQEBAQEBAQEGne1s5mJz9tKN7Tkgr1ziTU4k4lEo3pTbKkRDZ0nfhHx8FR1V+fDD1v8e0nDWdRbv5R8O9H1UelbMdhc6J0o6rTQ/E9gwXcUmazZVvrMdM9cEz61o3/349zWXC0mHJrf30e0c08/VzEDg1/onv6vgrGnycNtvexPTmi7fD2lfar947/p1+q4lovDiAgICAgICDHPM1jS55DWtFSTgABmSpiJmdoRMxEbyqa/+UOZ9oa6zEshjOAI/wAXeXjcRkNla55bWHQUim1+s/Zl5dZab706R91i6MaRRW2LXjwcMHsObT8RuKy8+nthttK/hzVy13h2F8H2EBAQEBAQEBAQEBBDdLLdryCMdVmf2j8h8UEdtM4jY57smivyHecO9c3tFazMrGmwWz5a4q9Zn/fpCCzyl7i45uJJ71kzMzO8v0jFjripFK9IjZ5ijLnBrRVziABvJNAPEpEburWisTaekLVtujIs1miAx1W6svFziSXdlSR4LUpSK04X51q9ZbPqZzRy58vCI6KzvOxmKQt2ZtPA5d4yWdkpwW2e60GrjVYIyR17/i1Kr5ri79Bb9+l2ZpcfrWdCTiRk7vGPbVaeDJx18XgPS2i/xdRMV9mecfj5JGvsyxAQEBAQeJZA1pc4gNAqSTQADMkqYiZnaETO3OVOad6YG1uMURIs7T2GQj0j7O4d/Zu6TSRijit7XkydTqO0nhjp5ogrqo3LovSSzStlidquHg4bWuG0LjJjrkrw2d0vNLcVV26K6Sx22LWb0ZB1461LTvG9p2Fef1GnthttPT3tnDnrljeOruKu+wgICAgICAgICDUvS2CGJzzsGHEnIIK8e4kknEk1Pac0SjmlNsyiH2nfhHx8FS1V/wDrD1f8e0e0TqLd/KP7n+vqjypvTptyW3Lzs5ncOhD1dxkIw8Aa94VnTU3txe5gen9Z2WGMNetvL9/lbE8Ie0tdiCKFaDxaqdLrmI1m06cZJb7Tf6jHtCr6jHxV3jrDa9Ca7/HzcFvZty+E90/0g6znuXf0Jvz6JamucaRv6Em6hyd3HHsJX1w5OC2/czvSuj/ytPNYj1o5x8fd8/wvIFaj89fUBAQEHl7wASSABiScAANpSI3FP6e6ZG1EwwGlnGZyMhG37G4bc1uaPSdnHFb2vJk6nU9p6tenmhivqYgINq7Lxks8jZYXar27dhG0EbQdy4yY65K8Nujul5pPFXquzRLSiO3R1HRlb1493Fu9qwNTprYbc+nvbGDPXLHi76rPuICAgICAgICCH6W27WeIxkzE/aPyHmgjlomDGuccmgk9y5taKxvL7YMNs2WuOvWZ2QS0Tl7i52ZNf6LKtabTvL9Jw4q4scY69IjZ4a0kgAVJNABmScABxquX0mYiN5X3ovdAslmZEOsBV53vdi4/DsAWripwV2fnGv1U6nPbJ3d3wdZfRTcLSq7tdnONHSZnxbt8M/FBTl/WHmpMB0XYjgdo/veszPj4Lcuj3/ojW/5OD1p9avKf6n5+bmr4tRbXJ7pSx9n5qZ9Hw0bU+kz0DxIpQ9g3rQ02TirtPWHifTuh7DN2tfZt9p7/AMpIdILP6/uPyVlhPbL8gP8AvB31Hmg3IbQ1/VcHdhBQZCaIKl5QNM+fJs9nP1INHvH+8I2D2PPsz2tHo+D179fL9srVanj9SvTz/SCrRUnqGIucGtFScgotaKxvPR1ETadoTK6bpbEwhwDnOFHHMU9UcPNYOp1dstvV5RHT8tfBpq468+cy4d+XMYqvZjH72/04rR0mrjLHDb2vNS1OmnH61enk46vKbYu+3SQSNkicWvaagjyI2g7Qub0revDaOTqtprO9V16H6VR26P1Zmjps/E3e3yWBqdNbDPh72xgzxljxSJVVgQEBAQEBBq3laxFG552DDiTkPFBXkjy4knEk1PaUSjulNs6sQ29J34R5nuCpaq//AFh6n+O6T2tRb4R/c/19UcVN6lM+S+5eetJmcOhDiNxkPVHcKnwVnTU4rb+5hentX2WDsq9beX76fVb60HiRB5kcACXEAbScBTigq7SSwMk12xGra1YaZEbOzZ3r5ZsfHXZoejNZOlzxeek8p+H66oC4UNDgQst+hRMTG8Ni7rWYpA8ZZEbwc13jvwW3Vtbpa6nDbHPy8J7k4Y8EAg1BxBWrE7xvD85vS1LTW0bTD0pcvrTQ1GB3jBBxNI9LpnsdZ2SEsOD3bT7IdnTfvWzotHw//S/Xuhl6rU8XqV6ImtJQeo4y4hrQSTgANqiZisbymImZ2hONGNHiCGtGtK4dI7Gjt3cdqwdXqpzTtHstjTaeMUbz1Sm99HjE0OYS8AdLeN5HDyVNZcEiuByUxMxO8Exuil+XNzdXxirNo9X/AMfJbek1kZPUv18/2ydTpuD1q9PJxVfU2aw2x8MjZI3Fr2moI/vEcFzekXjht0dVtNZ3hdOhmlrLazVdRk7R0mb/AGmbxw2LB1WlnDO8dGvp9RGWNp6pMqiyICAgICCI6XW7WeIhk3F32js7h5oI3NKGtLnZAVPcotaKxvL64cVs2SMdeszsglqnMj3Pdm417Nw7hgsm1ptO8v0nBhrhx1x16RGzG1pJAAqTgANpOQXL6zMRG8r40Suf6JZY4z16azzve7F3cMu5auKnBWIfnXpHV/5Ootk7ukfCHZX0UXiWUNaXONABUlBBr6vh07qDCMZDfxdx8kS0IIXPOq0Fx4CqCJ6TWHVfzgycaHg7+oHuKoanHtPFHe9n6B1va4uxt1r0+H66fRxFVb6fcmdqhlLrNM0F2LoyScQOszPZmOFdyu6XJ/0l5T+QaHaf8mkeE/1P9J/Jo9Zz6FOxzvmrjy6rdM73iD3Q2RxLRg95Nana1hAy4rY0ej2/+l/lDN1Wq39SnzlEFps96YwkgAVJwAG1RMxEbymImZ2hN9GdHyCABrSuzOxo2ivmVhavVzlnhr7Pm19NpoxxvPXyWhdV2tgZqtxJ6zt5+SpLTdQRTSG4dWskQwzc0bOI4cEEaRKLX7cupWSMdDNzfV4j2fJbej1naepfr5/tk6nS8HrU6eX6cNaCky2S0vie18bi17TUOGYKi1YtG09HUWms7wubQrS9ltbqPo20NGLdjh6zPiNiwdVpJwzvHstbT6iMkbT1SpU1oQEBBr3hahFG552DxOweKCupZC4lzjUk1PeiUe0ptlAIgc+k7sGQ8ce5U9Vf/rD0/wDHdJvM6i3wj+5/pG1SerTDkzuTn7Tzrh9XD0u15rqDu63cFY01OK2/uYnp3Wdjp+zj2rcvl3/j6riWi8OIIvphbsogfad+EfHwQc+5bkdN0ndGPftPAfNEpjZLIyJuqxoaPPiTtRCD6YXYzXc0EarxWgp0XdmzHFc3pF67Ss6TU20+WuWvd949yr54ixxa7NpoVkzExO0v0fFkrlpF69JjdksNrdDIyRho9jg4HiPgcu9KzMTvCMuKuWk47dJjZNNL9PzNE2KzazNdoMrsiKjGNvkT4L1Xo3BXJWM1vlH5fk/paL6bNbTd8d/vju2+P6QBbLGemtJNBiTkEmducpTPRq4SCMNaV38I2j5lYes1fazw16ebW02m7OOK3XySCCR9mmFQQWnEbwc+0EKguLAY6oBGRxRD6gIItpDcOckQ4uaPNvyQRlEovfty6tZIh0drR6PEcPJbOj1nH6l+vv8Af+2VqdLw+tTp7vc4K0lFks87o3Nexxa5pq1wNCCNoUTEWjaUxMxO8Lj0H0xbbGiOWjbQ0YjIPA9JvHeFhavSTinir7Pk1tNqYyRtPXzS5UlsQEES0vt1XCIHBuLu05DuHmgjUsga0udgACT2BRaYiN5fXFitlvFK9ZnZBbXaDI9zzm41+AHgAFk2txWmZfpGnwVwYq4q9Ijb/fmxAVwGJ2Ll9l7aHXN9EsrIz1z03n2nZjuFB3LUw04K7Pzz0nq/8rUWv3dI+Efnq7a+rPEEEvF7XWp5lJ1Q7GmZDcAB4IlvT6UkDVijDQMBrY0GzAZIREzyhHLy0rrUPnr7LMe4hvkV8rZ6V72lg9EavLzim0e+eXnzR60aS/q2d7j8B81Xtq//ADDZwfxuOua/yr+Z/Di2y1OldrOpXLAUyVW1ptO8vQafT00+OMePp9WBcvu+OC2vQ2r7PJ2Vulunx/byX8r9GdvgjU0j1qdfGv66/Dd5Xqn5ul+i1y9VwGvI/q0xDQeO/edixddqZtM445RH3/TV0mCKxxz1Wpct1NgbveesfgOCzl1h0kuwSxlwHTYKjiNrUG3crqwRE+oPJBuoCAgjOkNw1rJEMc3NG3i3jwQRZEohpJZI43gsNC7Es3ceFdy3tDlvkp60dO/3sfV46Ut6vf3OQrqo9QyuY4OaS1zTUEYEEZEKJiJjaUxO07wunRDSGa0WZr5IXFwOrrAgB9AOlQnCtVganDjx5JrW36bODJe9ImYSpVFhgt1pEUbnnJo8TsHigrqaUucXOxJJJ70Sj2lFso0RDN2LuwHDxI9yqaq/Lhem/j2j3tOot3co+Pf9vNGlResSjk9uxktp52UgRQ0eamgL/QHGhFe4Kxp8fFbee5jenNZ2Gn4K+1bl8u/8LPtek8LerV54Cg8StF4V2Yn6wBGRAPig9IKh06vKSC1yxtAbWjg4ipIeK1AOGdRjXIqnmz2rbhh6j0T6I0+fDGbJvPOeW+0cvftz8eqJWi2SSdd7ncK4eAwVS17W6y9Jh0uHD/x1iP8Aff1YFy+4gIAQnlG8vUrC00cCDuIoVe0/o/UZvWpX5zyY+t9OaDTb1yXiZ90et5cvqxL2ePj4I4+vfs/KM/Zdrbsd+Hflv128Xf0P0mdYpaka8Rwe3CoG9h2HhkV8NTpa5o8fe6waicU+C7but0c8bZYnBzHCoI8iNh4LBvS1LTW3VsUvF44obK4dPEUYaA0YACgQe0GCzS6xk9l+r/C0nzQZ0BBXfKJbobM4c2Rz7sSwZAbHu3dm1XNJpJzTvPsquo1MY42jqrCWQuJc41JxJO1b1axWNo6MiZmZ3l5Uodu4Lm5wh8g6Hot9Y/y+aoazV9n6lOvl+1zTabtPWt08/wBLvumyc1Exm0DHtOaw2s20EU0wt1XCIbOk7tOQ8Me9BGZHhoJOAAqewKJmIjeX0x47ZLxSvWeSC220mV7nnactw2DwWTe02tvL9I02nrp8VcVe7/d2Bcvu7tjviOGMMY0udm49UaxzxxJpgMtmatUz1x12iHntX6IzazPOTJeK16RHWdvtEb9Wtar/AJXA0IYPZGPiVxbUXnwWtP6D0mOeccU+P4XPota+cs7RWpZ0T3dX3UWjHR4bJG1pddS4QjlO0eM8QnjFZIh0gBi5mZpvIOPiq2px8UcUdzf9A66MOScN59W32n9qkWe9oy2WzPlOrGxz3bmNLj7gpiJno4yZKY43vMRHjOyUXZye2yXF4bCPbNT91tfNfeumvPXkyc/p3SY+VZm3w/MpRYuTCFrTzsr5H0woAxoP2aknvK+9dLWOs7sbP/Is9+WKsVj6z+Ps5010CzOLNRrTvAzG8HaFYrStekMfNq8+f/kvM/Pl9OjRvS7mztocHDqu3cDvCt6bU2w28PcoZ8FcseKF2qzOjcWvFCPfxG8Lfx5K5K8VejGvSaTw2Yl24d7RLSiSwyVFXxO68df4m7nee3hW1Omrmr4+998GecU+HuXbdtvjnjbLE7WY4VB8wdxBwWBelqWmturZpeLxxQ2lw6Y7RMGNc52TQSe5BydFZS+OR5zdK4+Iag7SCL6baWtsTNVlHTuHRbsaPXdw3Darml0s5p3norajURjjaOqlrTaHSPc97i57jVzjiSSt6tYrG0dGPMzM7yxqUOxcVz86dd46AOA9Y/JUdZq+yjhr7XkuabTdpPFbp5rZ0buLUAkkGPotp1dxI3+Sw5nfnLW6coSRQMNttIjY57smivyHigrmeYvcXOzcanvRLgaT2zVaIxm7E/ZGzvPkVU1V9o4Yek/j2k4rznt0jlHx/UeaMKi9cICAgszQ+9+bEbz1HNAfwpt7jX3rVxzvSJfnOuxdnqcmPxn9fZYrTXEYhfRSfUEcGhFi510phDi411SSWAnOjMs8V8ewpvvs1P8A9nWdnGOL7RH1+vV3rPZ2RjVY1rRuaAB7l9YiI6M6+S153tO8+LKpcCDTvO72Ts1XZ7DtBQQW8LC+F5a8dh2EbwiXKvK72zNo7Ajqu2j+nBWNPqLYbbx09z45sNcsbT1Qy2WR0T9Rwx2cdxG9b+PLXJXiqxcmO1LcNkv0R0AknIktIdHDgQ3J7/5W8c929U9Trq09WnOftCzg0k3535R5rbghaxoYwBrWigAwAA2BYszMzvLViIiNoZFCUT0qvXWPNMOAPTO8jJvcg7Ojln1LOyuZq49+Xuog52melbLFHQUdO4dBm72nez5q1pdLOa3gr6jPGKPFSdstT5XukkcXPcaknat+tYrG0dGPa02neWJdOXWuO6DKdZ9RGP4juHDef7FLV6uMUcNfa8lvTaack7z081saNXDqgSSNpTqM3DYSPILCmZmd5a8RERtCTqAQRXTC3YiIbOk78I+PggjL3AAk4AYnuUTO0by7pS17RWvWeSC2+1GWRzztOHADIeCyr24rTL9I0mnrp8NcVe6PrPfLXXCwDOm05Df2IeLvXbofbJ8Wwlo3yfVj34+5fWuG9ukM7P6W0mH2r7z4c/190ruvkuyNom/yxjD7zsT4BWK6T/1LH1H8k7sNPnb8R+ZdK+NHY7LGzmAQzJ1SXGpxBqd6tUpFY2h53U6nJqMk5MnX6NjR+/ebpHKeh6LvV4Hh5LpXS5rqioxCD6gICAgINW8bAyZmq8dh2g7wgjkOib69N7QPZqSfGlPeg7NjuCCMh2oHPbk5wDiOzd3LqL2iNolE1iZ3mHUXKXwlBGb80izZCe1/wb81I4l0WEzShuzNx4bfHJQlINL9J47DFsdK4UjZ7tZ25o9+Ss6bTTmt4K+fPGKPFSdvtr5pHSSuLnuNST5DcBuXoKUrSvDXoxrWm07z1YF05dS5LpMx1nYRjP2uA+JVPV6qMMbR7S1p9POWd56LX0ZuAANkkaAABqMpkNhI8gsG1ptO8teIiI2hKlCRAQQy+LkmDnP/AMQEkktz+78qoIdf5kc0QxMe978wxrnENHADafiq2ptO3DHe9B6CwUi86jLMRFem+0c/n7oebs5PbZLi9rYR7Zqfutqq9dNeevJtZ/Tukx8qzNp8On1lK7r5MoGUM8j5TuH1bfAEn3r710tY6zuxtR/Is9+WKsV+8/j7JZd1zQQf4MTGcQ0V+9mrFaVr0hjZ9Xnz/wDJeZ+f9N9dK4gx2iEPaWuFQRQoIDet3OgfqnEHqu3j5olkuu+ZIMB0meqfgdiCV3ffkUuGtqu9V2HgciiHTQEBAQEBAQc2333FFgXazvVbie/YEEVvS+5JsOqz1Rt7TtU7mzkTTNY0ucaAZlTSk3nhr1Ra0VjeUfsml80M/OxdWlNQ9Vw9qm3jsW3TQU7Pht197KtrL8fFHT3ONeVvktEjpZXaz3ZnyA3AblbpStK8Neire03txS1l25dK5rqMzqnCMHE7/ZH94KrqtVGGvLqs6fTzlnwWtoxcAo1720YOoyngTwWBa02neerYisVjaEtXKRAQEBB8DRuzzQ3fUBAQEBAQYLbZGStLXioPiOI4oIXe1yPhJI6TPWGz7Q2Ily0G5Zb0lj6jzTccR4FB1INK5B12Nd2Vb80Q3GaWM2xuHYQUGT/5VF6r/d80GN+ljNkbj2kBBqT6VyHqMa3tq75IOVa71mk6zzTcMB4BEtNAQRHSSSXXpJgzNlMjx7Vu6GmKKb069/vY+rtk4trdO5x1eVBB0LnuszOxqGDN3wHHyVbU6muGvj7ljBgnLPgtTRfR8Ua97aRjqN38Tw815+95vPFbq2a1isbQmK5SICAgICAgICAgICAgIBCDj3ho7FJi36t3s5d7fkgj9r0cmZkA8eycfAoly5oXMNHNLTxBHmg8ICAg9RsLjRoJO4Cvkg6NluCd/o6o3uNPdmg7lj0WjA+scXGmzogIhHr2ut0DqHFp6rt/A7iiXKtllbK0teKj3g7xuK+uLNbFbiq+eTHXJXayF3ld7oXarsQeq7YR8DwXoMGeuau9WLmw2xW2lkui7TM7cwdY/AcVzqdRXDXfv7nWDBOW3gtLRbR4ENc5tIh1W+txPDzXn73te3Fbq2aVikcNU0AXDoQEBAQEBAQEBAQEBAQEBAQEHwiuaDWku6J2cbPuhBj/ADPB+qb4IPbLshGUbPugoNljAMAABwwQekBBhtVmbI0seKg/3UcUEGvi6nQO3sPVd8DuKJcm12ZsjS14qD7uI3FfTFltjtxVcZMdcleGzu6LaOghpIpE3Ieuflx2qMmS2S3FbqUpFK8NU3ApgFw6fUBAQEBAQEBAQEBAQEBAQEBAQEBAQEBAQEBBitNnbI0teKtOxBHLPovSU6xrEMRvPsncgk7WgCgFAMgg+oCAgICAgICAgICAgICAgIMU1pYzrva2uWs4DzQYvzjD+tj++35oH5xh/Wx/fb80H1tviJoJYyT7bfmg9S2yNpo57GncXAHwJQePzjD+tj++35oMsloY0BznNDTkSQAa5UKDF+cYf1sf32/NA/OMP62P77fmgyRWuNxo17HHcHA+RQZkBBzLZpDZYjSS0wsO4yNB8K1QYbPpXYnmjbXAT/8Ao0eZQdhrgRUYg5FALhvQeecG8eKBzg3jxQOcG8eKD0Cg+oCAgICAgICAgIPz7y724S3g2LAiGJo30dIS938OoiYVvzLfVHgESc03cPAIJTyX3Y2a9LM3VFGuMhwGUYLvOiIl95T7aLRelpdgQx/NN24RDVcPvByEI3Y7AJZGRhoq9zWCgHpECvvRK3+XuZrILFZRSgJfq7KRt5tn+tyIhTXMt9UeARL26yUAJZQHIltAew0xQeeZb6o8Agtzka0vka6eG0yudBHC6YOeS4xiOmuNY46tDlwREoxpvyh2m3vc1j3RWavRjaS0ubvkIxcTuyxpQ5oIrd11yzEtghfIRiRGxz6duqMESwzRFpLXNLXA0IIoQdoIOSCd8kWlMlltTYHPJs0gfVhNQwtaX6zB6PVNQM6ohA7XJzsj5XgF0jnPdhXF5Lj7ygxcy31R4BA5lvqjwCD1FZA9wa1o1nENGAzcaD3lB+vLnsQggihaKCONrAODWgfBENxAQEBAQEBAQEBB+VdObdz94WqTMGVwHYyjB7mIlxodXWbrV1dYa1M9Wo1qcaVRK2/0gXL/APW/8Cz/AMyISjQnSG77Rz81lsYgNnZVzzHEwkODiWgsJPoY9oRD8+TzF73POb3Oee1xLifEo6SbkusPPXrZW0qGudI7gI2OcP4g0d6IdTlsvDnbzcwHCGNjOxzhru9z2+CEIFSqJXXpdpZd8V0/Q4ZI55DC2FjWUeGHVA13OGDdXPfWiIUmSiU8g0amslz2q0ysLHTmKNrTg4Ra4c5zh6Os4AU3DiiEERKZaAafyXYHsELJY5Hh5xLXg0DTR2NRRowPHeiEogvjR+3zOktcEkM0hq5z5ZwwmnrRyarctoaEE4sHJrdXRkhgOIOq5totDhRwIJH1pBwJRDkaT8nF12Wx2icWd1Yonvb9fP1mtJYP8Ta6gQUGEdJdyX6Ox2+2iKdpdE2Nz3gOczKgbi0gjF29ELnsfJddkUjJGQODmODm1mncKtNRUF9DiMiiEyQEBAQEBAQEBAQaF/28WeyzzHKKJ7/uNJp7kH5I1icXGpOJO8nMo6b1zXNPa3mOzROleBrFoLRQCgJq4gbQiHa/R1en7FJ9+H/uIbprYrtluu4LYbQwxTTP1NUlpI19WNpq0kZEnuQVEiVqcgFgraLRORgyMMB+2dZ3uY1ESr7Si28/bLTL68zyOzWIb7gAg0rHZHzPEcTHSPdWjWAucaAk0AxOAJ7kSWuySROLJY3xvGbXtcxwrlVrgCg2rjvqSxyiWIMLhj042PGG7WFW9rSCiH6hZHHb7G0TMBjniaXMPtAHA7wcjwCIVNfvIpK0udY52vbsZKCxw4a4qHdtAid1fX5ova7H/tFnkY316azD/nbUDsNCg5CJXD+T/ekhNosxJMTWtkYD6JJLXAbgcDTgURKUctdv5q7HtrjK9kfaK6zvc1EPzsjpcX5Pd3/7XaD7ETe6r3/6o/BESuRECAgICAgICAgICCD8stv5q65RtlLI+4uBd7mlB+cUdLf/ACe7B0rXOcgI4m9vSfJ/00RK50Qqj8oG3Us9mhB60pkI4MaQO6snuRMKQRK5+TV30O4rXazm7nXN4823m2D74cO9EKXCJWRyE3fr298pyiiPjIQ0d9AfFES1+XKSt6U9WzxN/ild+JCFfuyKJTHTm22qz2rm2zzxsEMJY1ksjG6pjbiA1wGYd4IiHBi0htbXB30q0GhBoZ5SDQ1oRrZIlYGmHK0LXZH2eKzuY6Vuq9zyCAMK6gGZwzNERsq1Ev0DyLaMOstldNK0tltBadUihEba82CNhOs53eERKOflCW+r7JAMgHyu7TRkZ90iEKhRL9AclkjbJdcJILnzF8tBQYF2q0uJwA6oG07MjQ5T2wW1szdZvYQaYGgIyJBqCCCDQggoNlAQEBAQEBAQEBBE+UHRIXlHFG6Z0TWPL+i0O1jTVFakZVKCEfoUj/a3/u2/zIndYGgmjDLusxhY8yVe55cQGkk0AwG4ABEJGggmn+gQvKaN77Q6MRsLQ0MDszUmpPAeCCL/AKFI/wBrf+7b/Mid0ztuhbXXU27myuYwBgMgaCXarxITStBVwxRCGfoUj/a3/u2/zIndM+T3Qll2CbVlMplLaktDaBlaAUPtFEOTpryZst9rdaHWh8Zc1rdUMDh0RStSUS4J5FI/2t/7tv8AMhunWlOglmt8UbZqiSNgayVtA4ADIjIt20KIUtpToF9DdT6Rzg2fVap7+maondh0b0INreG8+I+PNa/4wgtzRXkssdkc2V+taJRi0yU1WneGDCo2VqiE9QVnp/yeOvC1mY2rmwGNYGc1r0pUnpc4MydyJRs8jB/bf+X/APahusxlwths0EbSC2GKOIhzah4jA1SRXA1BOfpHNEOtc1i5qOmtrE0JOWTWsaKcGsaO5BvICD//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UUEhQWFRQXGBoYGBgYFxcVGxkaFhoXGRUXGBgaHCggGBolHBQYITEjJSosLi4uGB8zODMsOSgtLisBCgoKDg0OGxAQGywkICYtLCw0LywsLCwsLCwsLCwsNy8sLCwsLCwsLC0sLCwsLCwsLCwsLCwsLCwsLCwsLC8sLP/AABEIANUA7AMBEQACEQEDEQH/xAAcAAEAAgMBAQEAAAAAAAAAAAAABgcDBAUCAQj/xABMEAABAwEEBQgGBQoDCAMAAAABAAIDEQQFITEGEkFRYQcTIjJxgZGxQlJiocHRFCNyksIIFRdTVJOi0uHwM4KyNEOjpMPT4uMWVXP/xAAbAQEAAwEBAQEAAAAAAAAAAAAAAQQFAgYDB//EADMRAQACAQIDBAoCAgMBAQAAAAABAgMEERIhMRNBYbEFIjJRcYGRodHhBsEU8DNCUiMV/9oADAMBAAIRAxEAPwC8UBAQEBAQEGjfVu5mJzvSyb2nL59yCFWS9JY+q803HEeBRKQ6O6TttEr4HUErGh2GTgc6cRUV+0uIyRNpqtZNFlpp66iY9W0zH+/Hnt8EiXaoICAgICAgICAgICAgICAgICAgICAgICAgICCFaVW7nJdQdVmH+bb8kSj9stAjY552DLedg7yuL34azKzo9NOozVxR3z9I70Qu29ZIZ2ztNXtdrHjXrN7CCQsyt5i3E/QM2lx5ME4NvV22+HuX3dtuZPEyWM1a9ocO/YeIyWpW0WjeH51nw2w5LY79YnZsrp8hAQEBAQEBAQEBAQEBAQEBAQEBAQEBAQEGlfFt5mJz9uTe05fPuQV6TXE5olGtKbZUiIHAdJ3ach3DHvG5UdVfeeGHr/49pODHOe3WeUfD9z5OCqj0aw+Sq/tVzrK84O6UVdjvTb359xVzS5OfDLzP8g0XFWNRWOccp+HdP9fRZ6uvJCAgICAgICAgICAgICAgICAgICAgICAgIIZpXbteTUHVZ/qOfhl4oI9apxGxz3ZAV7dwXN7RWu8rGl09tRlrir3oJLIXOLnGpJqe9ZMzMzvL9JpSuOsUrHKOTwodMkEzmOa9ho5pDmncQagqYnad4c3pW9ZrbpPJfWjd8NtdnZM3M4OHqvHWH97CFq47xeu78512ktpc045+XjDqLtUEBAQEBAQEBAQEBAQEBAQEBAQEBAQEGne1s5mJz9tKN7Tkgr1ziTU4k4lEo3pTbKkRDZ0nfhHx8FR1V+fDD1v8e0nDWdRbv5R8O9H1UelbMdhc6J0o6rTQ/E9gwXcUmazZVvrMdM9cEz61o3/349zWXC0mHJrf30e0c08/VzEDg1/onv6vgrGnycNtvexPTmi7fD2lfar947/p1+q4lovDiAgICAgICDHPM1jS55DWtFSTgABmSpiJmdoRMxEbyqa/+UOZ9oa6zEshjOAI/wAXeXjcRkNla55bWHQUim1+s/Zl5dZab706R91i6MaRRW2LXjwcMHsObT8RuKy8+nthttK/hzVy13h2F8H2EBAQEBAQEBAQEBBDdLLdryCMdVmf2j8h8UEdtM4jY57smivyHecO9c3tFazMrGmwWz5a4q9Zn/fpCCzyl7i45uJJ71kzMzO8v0jFjripFK9IjZ5ijLnBrRVziABvJNAPEpEburWisTaekLVtujIs1miAx1W6svFziSXdlSR4LUpSK04X51q9ZbPqZzRy58vCI6KzvOxmKQt2ZtPA5d4yWdkpwW2e60GrjVYIyR17/i1Kr5ri79Bb9+l2ZpcfrWdCTiRk7vGPbVaeDJx18XgPS2i/xdRMV9mecfj5JGvsyxAQEBAQeJZA1pc4gNAqSTQADMkqYiZnaETO3OVOad6YG1uMURIs7T2GQj0j7O4d/Zu6TSRijit7XkydTqO0nhjp5ogrqo3LovSSzStlidquHg4bWuG0LjJjrkrw2d0vNLcVV26K6Sx22LWb0ZB1461LTvG9p2Fef1GnthttPT3tnDnrljeOruKu+wgICAgICAgICDUvS2CGJzzsGHEnIIK8e4kknEk1Pac0SjmlNsyiH2nfhHx8FS1V/wDrD1f8e0e0TqLd/KP7n+vqjypvTptyW3Lzs5ncOhD1dxkIw8Aa94VnTU3txe5gen9Z2WGMNetvL9/lbE8Ie0tdiCKFaDxaqdLrmI1m06cZJb7Tf6jHtCr6jHxV3jrDa9Ca7/HzcFvZty+E90/0g6znuXf0Jvz6JamucaRv6Em6hyd3HHsJX1w5OC2/czvSuj/ytPNYj1o5x8fd8/wvIFaj89fUBAQEHl7wASSABiScAANpSI3FP6e6ZG1EwwGlnGZyMhG37G4bc1uaPSdnHFb2vJk6nU9p6tenmhivqYgINq7Lxks8jZYXar27dhG0EbQdy4yY65K8Nujul5pPFXquzRLSiO3R1HRlb1493Fu9qwNTprYbc+nvbGDPXLHi76rPuICAgICAgICCH6W27WeIxkzE/aPyHmgjlomDGuccmgk9y5taKxvL7YMNs2WuOvWZ2QS0Tl7i52ZNf6LKtabTvL9Jw4q4scY69IjZ4a0kgAVJNABmScABxquX0mYiN5X3ovdAslmZEOsBV53vdi4/DsAWripwV2fnGv1U6nPbJ3d3wdZfRTcLSq7tdnONHSZnxbt8M/FBTl/WHmpMB0XYjgdo/veszPj4Lcuj3/ojW/5OD1p9avKf6n5+bmr4tRbXJ7pSx9n5qZ9Hw0bU+kz0DxIpQ9g3rQ02TirtPWHifTuh7DN2tfZt9p7/AMpIdILP6/uPyVlhPbL8gP8AvB31Hmg3IbQ1/VcHdhBQZCaIKl5QNM+fJs9nP1INHvH+8I2D2PPsz2tHo+D179fL9srVanj9SvTz/SCrRUnqGIucGtFScgotaKxvPR1ETadoTK6bpbEwhwDnOFHHMU9UcPNYOp1dstvV5RHT8tfBpq468+cy4d+XMYqvZjH72/04rR0mrjLHDb2vNS1OmnH61enk46vKbYu+3SQSNkicWvaagjyI2g7Qub0revDaOTqtprO9V16H6VR26P1Zmjps/E3e3yWBqdNbDPh72xgzxljxSJVVgQEBAQEBBq3laxFG552DDiTkPFBXkjy4knEk1PaUSjulNs6sQ29J34R5nuCpaq//AFh6n+O6T2tRb4R/c/19UcVN6lM+S+5eetJmcOhDiNxkPVHcKnwVnTU4rb+5hentX2WDsq9beX76fVb60HiRB5kcACXEAbScBTigq7SSwMk12xGra1YaZEbOzZ3r5ZsfHXZoejNZOlzxeek8p+H66oC4UNDgQst+hRMTG8Ni7rWYpA8ZZEbwc13jvwW3Vtbpa6nDbHPy8J7k4Y8EAg1BxBWrE7xvD85vS1LTW0bTD0pcvrTQ1GB3jBBxNI9LpnsdZ2SEsOD3bT7IdnTfvWzotHw//S/Xuhl6rU8XqV6ImtJQeo4y4hrQSTgANqiZisbymImZ2hONGNHiCGtGtK4dI7Gjt3cdqwdXqpzTtHstjTaeMUbz1Sm99HjE0OYS8AdLeN5HDyVNZcEiuByUxMxO8Exuil+XNzdXxirNo9X/AMfJbek1kZPUv18/2ydTpuD1q9PJxVfU2aw2x8MjZI3Fr2moI/vEcFzekXjht0dVtNZ3hdOhmlrLazVdRk7R0mb/AGmbxw2LB1WlnDO8dGvp9RGWNp6pMqiyICAgICCI6XW7WeIhk3F32js7h5oI3NKGtLnZAVPcotaKxvL64cVs2SMdeszsglqnMj3Pdm417Nw7hgsm1ptO8v0nBhrhx1x16RGzG1pJAAqTgANpOQXL6zMRG8r40Suf6JZY4z16azzve7F3cMu5auKnBWIfnXpHV/5Ootk7ukfCHZX0UXiWUNaXONABUlBBr6vh07qDCMZDfxdx8kS0IIXPOq0Fx4CqCJ6TWHVfzgycaHg7+oHuKoanHtPFHe9n6B1va4uxt1r0+H66fRxFVb6fcmdqhlLrNM0F2LoyScQOszPZmOFdyu6XJ/0l5T+QaHaf8mkeE/1P9J/Jo9Zz6FOxzvmrjy6rdM73iD3Q2RxLRg95Nana1hAy4rY0ej2/+l/lDN1Wq39SnzlEFps96YwkgAVJwAG1RMxEbymImZ2hN9GdHyCABrSuzOxo2ivmVhavVzlnhr7Pm19NpoxxvPXyWhdV2tgZqtxJ6zt5+SpLTdQRTSG4dWskQwzc0bOI4cEEaRKLX7cupWSMdDNzfV4j2fJbej1naepfr5/tk6nS8HrU6eX6cNaCky2S0vie18bi17TUOGYKi1YtG09HUWms7wubQrS9ltbqPo20NGLdjh6zPiNiwdVpJwzvHstbT6iMkbT1SpU1oQEBBr3hahFG552DxOweKCupZC4lzjUk1PeiUe0ptlAIgc+k7sGQ8ce5U9Vf/rD0/wDHdJvM6i3wj+5/pG1SerTDkzuTn7Tzrh9XD0u15rqDu63cFY01OK2/uYnp3Wdjp+zj2rcvl3/j6riWi8OIIvphbsogfad+EfHwQc+5bkdN0ndGPftPAfNEpjZLIyJuqxoaPPiTtRCD6YXYzXc0EarxWgp0XdmzHFc3pF67Ss6TU20+WuWvd949yr54ixxa7NpoVkzExO0v0fFkrlpF69JjdksNrdDIyRho9jg4HiPgcu9KzMTvCMuKuWk47dJjZNNL9PzNE2KzazNdoMrsiKjGNvkT4L1Xo3BXJWM1vlH5fk/paL6bNbTd8d/vju2+P6QBbLGemtJNBiTkEmducpTPRq4SCMNaV38I2j5lYes1fazw16ebW02m7OOK3XySCCR9mmFQQWnEbwc+0EKguLAY6oBGRxRD6gIItpDcOckQ4uaPNvyQRlEovfty6tZIh0drR6PEcPJbOj1nH6l+vv8Af+2VqdLw+tTp7vc4K0lFks87o3Nexxa5pq1wNCCNoUTEWjaUxMxO8Lj0H0xbbGiOWjbQ0YjIPA9JvHeFhavSTinir7Pk1tNqYyRtPXzS5UlsQEES0vt1XCIHBuLu05DuHmgjUsga0udgACT2BRaYiN5fXFitlvFK9ZnZBbXaDI9zzm41+AHgAFk2txWmZfpGnwVwYq4q9Ijb/fmxAVwGJ2Ll9l7aHXN9EsrIz1z03n2nZjuFB3LUw04K7Pzz0nq/8rUWv3dI+Efnq7a+rPEEEvF7XWp5lJ1Q7GmZDcAB4IlvT6UkDVijDQMBrY0GzAZIREzyhHLy0rrUPnr7LMe4hvkV8rZ6V72lg9EavLzim0e+eXnzR60aS/q2d7j8B81Xtq//ADDZwfxuOua/yr+Z/Di2y1OldrOpXLAUyVW1ptO8vQafT00+OMePp9WBcvu+OC2vQ2r7PJ2Vulunx/byX8r9GdvgjU0j1qdfGv66/Dd5Xqn5ul+i1y9VwGvI/q0xDQeO/edixddqZtM445RH3/TV0mCKxxz1Wpct1NgbveesfgOCzl1h0kuwSxlwHTYKjiNrUG3crqwRE+oPJBuoCAgjOkNw1rJEMc3NG3i3jwQRZEohpJZI43gsNC7Es3ceFdy3tDlvkp60dO/3sfV46Ut6vf3OQrqo9QyuY4OaS1zTUEYEEZEKJiJjaUxO07wunRDSGa0WZr5IXFwOrrAgB9AOlQnCtVganDjx5JrW36bODJe9ImYSpVFhgt1pEUbnnJo8TsHigrqaUucXOxJJJ70Sj2lFso0RDN2LuwHDxI9yqaq/Lhem/j2j3tOot3co+Pf9vNGlResSjk9uxktp52UgRQ0eamgL/QHGhFe4Kxp8fFbee5jenNZ2Gn4K+1bl8u/8LPtek8LerV54Cg8StF4V2Yn6wBGRAPig9IKh06vKSC1yxtAbWjg4ipIeK1AOGdRjXIqnmz2rbhh6j0T6I0+fDGbJvPOeW+0cvftz8eqJWi2SSdd7ncK4eAwVS17W6y9Jh0uHD/x1iP8Aff1YFy+4gIAQnlG8vUrC00cCDuIoVe0/o/UZvWpX5zyY+t9OaDTb1yXiZ90et5cvqxL2ePj4I4+vfs/KM/Zdrbsd+Hflv128Xf0P0mdYpaka8Rwe3CoG9h2HhkV8NTpa5o8fe6waicU+C7but0c8bZYnBzHCoI8iNh4LBvS1LTW3VsUvF44obK4dPEUYaA0YACgQe0GCzS6xk9l+r/C0nzQZ0BBXfKJbobM4c2Rz7sSwZAbHu3dm1XNJpJzTvPsquo1MY42jqrCWQuJc41JxJO1b1axWNo6MiZmZ3l5Uodu4Lm5wh8g6Hot9Y/y+aoazV9n6lOvl+1zTabtPWt08/wBLvumyc1Exm0DHtOaw2s20EU0wt1XCIbOk7tOQ8Me9BGZHhoJOAAqewKJmIjeX0x47ZLxSvWeSC220mV7nnactw2DwWTe02tvL9I02nrp8VcVe7/d2Bcvu7tjviOGMMY0udm49UaxzxxJpgMtmatUz1x12iHntX6IzazPOTJeK16RHWdvtEb9Wtar/AJXA0IYPZGPiVxbUXnwWtP6D0mOeccU+P4XPota+cs7RWpZ0T3dX3UWjHR4bJG1pddS4QjlO0eM8QnjFZIh0gBi5mZpvIOPiq2px8UcUdzf9A66MOScN59W32n9qkWe9oy2WzPlOrGxz3bmNLj7gpiJno4yZKY43vMRHjOyUXZye2yXF4bCPbNT91tfNfeumvPXkyc/p3SY+VZm3w/MpRYuTCFrTzsr5H0woAxoP2aknvK+9dLWOs7sbP/Is9+WKsVj6z+Ps5010CzOLNRrTvAzG8HaFYrStekMfNq8+f/kvM/Pl9OjRvS7mztocHDqu3cDvCt6bU2w28PcoZ8FcseKF2qzOjcWvFCPfxG8Lfx5K5K8VejGvSaTw2Yl24d7RLSiSwyVFXxO68df4m7nee3hW1Omrmr4+998GecU+HuXbdtvjnjbLE7WY4VB8wdxBwWBelqWmturZpeLxxQ2lw6Y7RMGNc52TQSe5BydFZS+OR5zdK4+Iag7SCL6baWtsTNVlHTuHRbsaPXdw3Darml0s5p3norajURjjaOqlrTaHSPc97i57jVzjiSSt6tYrG0dGPMzM7yxqUOxcVz86dd46AOA9Y/JUdZq+yjhr7XkuabTdpPFbp5rZ0buLUAkkGPotp1dxI3+Sw5nfnLW6coSRQMNttIjY57smivyHigrmeYvcXOzcanvRLgaT2zVaIxm7E/ZGzvPkVU1V9o4Yek/j2k4rznt0jlHx/UeaMKi9cICAgszQ+9+bEbz1HNAfwpt7jX3rVxzvSJfnOuxdnqcmPxn9fZYrTXEYhfRSfUEcGhFi510phDi411SSWAnOjMs8V8ewpvvs1P8A9nWdnGOL7RH1+vV3rPZ2RjVY1rRuaAB7l9YiI6M6+S153tO8+LKpcCDTvO72Ts1XZ7DtBQQW8LC+F5a8dh2EbwiXKvK72zNo7Ajqu2j+nBWNPqLYbbx09z45sNcsbT1Qy2WR0T9Rwx2cdxG9b+PLXJXiqxcmO1LcNkv0R0AknIktIdHDgQ3J7/5W8c929U9Trq09WnOftCzg0k3535R5rbghaxoYwBrWigAwAA2BYszMzvLViIiNoZFCUT0qvXWPNMOAPTO8jJvcg7Ojln1LOyuZq49+Xuog52melbLFHQUdO4dBm72nez5q1pdLOa3gr6jPGKPFSdstT5XukkcXPcaknat+tYrG0dGPa02neWJdOXWuO6DKdZ9RGP4juHDef7FLV6uMUcNfa8lvTaack7z081saNXDqgSSNpTqM3DYSPILCmZmd5a8RERtCTqAQRXTC3YiIbOk78I+PggjL3AAk4AYnuUTO0by7pS17RWvWeSC2+1GWRzztOHADIeCyr24rTL9I0mnrp8NcVe6PrPfLXXCwDOm05Df2IeLvXbofbJ8Wwlo3yfVj34+5fWuG9ukM7P6W0mH2r7z4c/190ruvkuyNom/yxjD7zsT4BWK6T/1LH1H8k7sNPnb8R+ZdK+NHY7LGzmAQzJ1SXGpxBqd6tUpFY2h53U6nJqMk5MnX6NjR+/ebpHKeh6LvV4Hh5LpXS5rqioxCD6gICAgINW8bAyZmq8dh2g7wgjkOib69N7QPZqSfGlPeg7NjuCCMh2oHPbk5wDiOzd3LqL2iNolE1iZ3mHUXKXwlBGb80izZCe1/wb81I4l0WEzShuzNx4bfHJQlINL9J47DFsdK4UjZ7tZ25o9+Ss6bTTmt4K+fPGKPFSdvtr5pHSSuLnuNST5DcBuXoKUrSvDXoxrWm07z1YF05dS5LpMx1nYRjP2uA+JVPV6qMMbR7S1p9POWd56LX0ZuAANkkaAABqMpkNhI8gsG1ptO8teIiI2hKlCRAQQy+LkmDnP/AMQEkktz+78qoIdf5kc0QxMe978wxrnENHADafiq2ptO3DHe9B6CwUi86jLMRFem+0c/n7oebs5PbZLi9rYR7Zqfutqq9dNeevJtZ/Tukx8qzNp8On1lK7r5MoGUM8j5TuH1bfAEn3r710tY6zuxtR/Is9+WKsV+8/j7JZd1zQQf4MTGcQ0V+9mrFaVr0hjZ9Xnz/wDJeZ+f9N9dK4gx2iEPaWuFQRQoIDet3OgfqnEHqu3j5olkuu+ZIMB0meqfgdiCV3ffkUuGtqu9V2HgciiHTQEBAQEBAQc2333FFgXazvVbie/YEEVvS+5JsOqz1Rt7TtU7mzkTTNY0ucaAZlTSk3nhr1Ra0VjeUfsml80M/OxdWlNQ9Vw9qm3jsW3TQU7Pht197KtrL8fFHT3ONeVvktEjpZXaz3ZnyA3AblbpStK8Neire03txS1l25dK5rqMzqnCMHE7/ZH94KrqtVGGvLqs6fTzlnwWtoxcAo1720YOoyngTwWBa02neerYisVjaEtXKRAQEBB8DRuzzQ3fUBAQEBAQYLbZGStLXioPiOI4oIXe1yPhJI6TPWGz7Q2Ily0G5Zb0lj6jzTccR4FB1INK5B12Nd2Vb80Q3GaWM2xuHYQUGT/5VF6r/d80GN+ljNkbj2kBBqT6VyHqMa3tq75IOVa71mk6zzTcMB4BEtNAQRHSSSXXpJgzNlMjx7Vu6GmKKb069/vY+rtk4trdO5x1eVBB0LnuszOxqGDN3wHHyVbU6muGvj7ljBgnLPgtTRfR8Ua97aRjqN38Tw815+95vPFbq2a1isbQmK5SICAgICAgICAgICAgIBCDj3ho7FJi36t3s5d7fkgj9r0cmZkA8eycfAoly5oXMNHNLTxBHmg8ICAg9RsLjRoJO4Cvkg6NluCd/o6o3uNPdmg7lj0WjA+scXGmzogIhHr2ut0DqHFp6rt/A7iiXKtllbK0teKj3g7xuK+uLNbFbiq+eTHXJXayF3ld7oXarsQeq7YR8DwXoMGeuau9WLmw2xW2lkui7TM7cwdY/AcVzqdRXDXfv7nWDBOW3gtLRbR4ENc5tIh1W+txPDzXn73te3Fbq2aVikcNU0AXDoQEBAQEBAQEBAQEBAQEBAQEHwiuaDWku6J2cbPuhBj/ADPB+qb4IPbLshGUbPugoNljAMAABwwQekBBhtVmbI0seKg/3UcUEGvi6nQO3sPVd8DuKJcm12ZsjS14qD7uI3FfTFltjtxVcZMdcleGzu6LaOghpIpE3Ieuflx2qMmS2S3FbqUpFK8NU3ApgFw6fUBAQEBAQEBAQEBAQEBAQEBAQEBAQEBAQEBBitNnbI0teKtOxBHLPovSU6xrEMRvPsncgk7WgCgFAMgg+oCAgICAgICAgICAgICAgIMU1pYzrva2uWs4DzQYvzjD+tj++35oH5xh/Wx/fb80H1tviJoJYyT7bfmg9S2yNpo57GncXAHwJQePzjD+tj++35oMsloY0BznNDTkSQAa5UKDF+cYf1sf32/NA/OMP62P77fmgyRWuNxo17HHcHA+RQZkBBzLZpDZYjSS0wsO4yNB8K1QYbPpXYnmjbXAT/8Ao0eZQdhrgRUYg5FALhvQeecG8eKBzg3jxQOcG8eKD0Cg+oCAgICAgICAgIPz7y724S3g2LAiGJo30dIS938OoiYVvzLfVHgESc03cPAIJTyX3Y2a9LM3VFGuMhwGUYLvOiIl95T7aLRelpdgQx/NN24RDVcPvByEI3Y7AJZGRhoq9zWCgHpECvvRK3+XuZrILFZRSgJfq7KRt5tn+tyIhTXMt9UeARL26yUAJZQHIltAew0xQeeZb6o8Agtzka0vka6eG0yudBHC6YOeS4xiOmuNY46tDlwREoxpvyh2m3vc1j3RWavRjaS0ubvkIxcTuyxpQ5oIrd11yzEtghfIRiRGxz6duqMESwzRFpLXNLXA0IIoQdoIOSCd8kWlMlltTYHPJs0gfVhNQwtaX6zB6PVNQM6ohA7XJzsj5XgF0jnPdhXF5Lj7ygxcy31R4BA5lvqjwCD1FZA9wa1o1nENGAzcaD3lB+vLnsQggihaKCONrAODWgfBENxAQEBAQEBAQEBB+VdObdz94WqTMGVwHYyjB7mIlxodXWbrV1dYa1M9Wo1qcaVRK2/0gXL/APW/8Cz/AMyISjQnSG77Rz81lsYgNnZVzzHEwkODiWgsJPoY9oRD8+TzF73POb3Oee1xLifEo6SbkusPPXrZW0qGudI7gI2OcP4g0d6IdTlsvDnbzcwHCGNjOxzhru9z2+CEIFSqJXXpdpZd8V0/Q4ZI55DC2FjWUeGHVA13OGDdXPfWiIUmSiU8g0amslz2q0ysLHTmKNrTg4Ra4c5zh6Os4AU3DiiEERKZaAafyXYHsELJY5Hh5xLXg0DTR2NRRowPHeiEogvjR+3zOktcEkM0hq5z5ZwwmnrRyarctoaEE4sHJrdXRkhgOIOq5totDhRwIJH1pBwJRDkaT8nF12Wx2icWd1Yonvb9fP1mtJYP8Ta6gQUGEdJdyX6Ox2+2iKdpdE2Nz3gOczKgbi0gjF29ELnsfJddkUjJGQODmODm1mncKtNRUF9DiMiiEyQEBAQEBAQEBAQaF/28WeyzzHKKJ7/uNJp7kH5I1icXGpOJO8nMo6b1zXNPa3mOzROleBrFoLRQCgJq4gbQiHa/R1en7FJ9+H/uIbprYrtluu4LYbQwxTTP1NUlpI19WNpq0kZEnuQVEiVqcgFgraLRORgyMMB+2dZ3uY1ESr7Si28/bLTL68zyOzWIb7gAg0rHZHzPEcTHSPdWjWAucaAk0AxOAJ7kSWuySROLJY3xvGbXtcxwrlVrgCg2rjvqSxyiWIMLhj042PGG7WFW9rSCiH6hZHHb7G0TMBjniaXMPtAHA7wcjwCIVNfvIpK0udY52vbsZKCxw4a4qHdtAid1fX5ova7H/tFnkY316azD/nbUDsNCg5CJXD+T/ekhNosxJMTWtkYD6JJLXAbgcDTgURKUctdv5q7HtrjK9kfaK6zvc1EPzsjpcX5Pd3/7XaD7ETe6r3/6o/BESuRECAgICAgICAgICCD8stv5q65RtlLI+4uBd7mlB+cUdLf/ACe7B0rXOcgI4m9vSfJ/00RK50Qqj8oG3Us9mhB60pkI4MaQO6snuRMKQRK5+TV30O4rXazm7nXN4823m2D74cO9EKXCJWRyE3fr298pyiiPjIQ0d9AfFES1+XKSt6U9WzxN/ild+JCFfuyKJTHTm22qz2rm2zzxsEMJY1ksjG6pjbiA1wGYd4IiHBi0htbXB30q0GhBoZ5SDQ1oRrZIlYGmHK0LXZH2eKzuY6Vuq9zyCAMK6gGZwzNERsq1Ev0DyLaMOstldNK0tltBadUihEba82CNhOs53eERKOflCW+r7JAMgHyu7TRkZ90iEKhRL9AclkjbJdcJILnzF8tBQYF2q0uJwA6oG07MjQ5T2wW1szdZvYQaYGgIyJBqCCCDQggoNlAQEBAQEBAQEBBE+UHRIXlHFG6Z0TWPL+i0O1jTVFakZVKCEfoUj/a3/u2/zIndYGgmjDLusxhY8yVe55cQGkk0AwG4ABEJGggmn+gQvKaN77Q6MRsLQ0MDszUmpPAeCCL/AKFI/wBrf+7b/Mid0ztuhbXXU27myuYwBgMgaCXarxITStBVwxRCGfoUj/a3/u2/zIndM+T3Qll2CbVlMplLaktDaBlaAUPtFEOTpryZst9rdaHWh8Zc1rdUMDh0RStSUS4J5FI/2t/7tv8AMhunWlOglmt8UbZqiSNgayVtA4ADIjIt20KIUtpToF9DdT6Rzg2fVap7+maondh0b0INreG8+I+PNa/4wgtzRXkssdkc2V+taJRi0yU1WneGDCo2VqiE9QVnp/yeOvC1mY2rmwGNYGc1r0pUnpc4MydyJRs8jB/bf+X/APahusxlwths0EbSC2GKOIhzah4jA1SRXA1BOfpHNEOtc1i5qOmtrE0JOWTWsaKcGsaO5BvICD//2Q=="/>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beastrobotics.com/wp-content/uploads/2011/11/first.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5575" y="205583"/>
            <a:ext cx="1251647" cy="10898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1.snapfish.com/232323232%7Ffp93232%3Euqcshlukaxroqdfv897%3C%3Dot%3E23%3B3%3D%3A46%3D%3A38%3DXROQDF%3E2769%3A45867244ot1ls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48600" y="285751"/>
            <a:ext cx="1031875" cy="1031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Shape 84"/>
          <p:cNvSpPr txBox="1">
            <a:spLocks noGrp="1"/>
          </p:cNvSpPr>
          <p:nvPr>
            <p:ph type="subTitle" idx="1"/>
          </p:nvPr>
        </p:nvSpPr>
        <p:spPr>
          <a:xfrm>
            <a:off x="1371600" y="5001050"/>
            <a:ext cx="6400799" cy="10715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Calibri"/>
              <a:buNone/>
            </a:pPr>
            <a:r>
              <a:rPr lang="en-US" sz="3200" b="0" i="0" u="none" strike="noStrike" cap="none" baseline="0" dirty="0" smtClean="0">
                <a:latin typeface="Calibri"/>
                <a:ea typeface="Calibri"/>
                <a:cs typeface="Calibri"/>
                <a:sym typeface="Calibri"/>
              </a:rPr>
              <a:t>Larry </a:t>
            </a:r>
            <a:r>
              <a:rPr lang="en-US" sz="3200" b="0" i="0" u="none" strike="noStrike" cap="none" baseline="0" dirty="0">
                <a:latin typeface="Calibri"/>
                <a:ea typeface="Calibri"/>
                <a:cs typeface="Calibri"/>
                <a:sym typeface="Calibri"/>
              </a:rPr>
              <a:t>Lewis &amp; </a:t>
            </a:r>
            <a:r>
              <a:rPr lang="en-US" sz="3200" b="0" i="0" u="none" strike="noStrike" cap="none" baseline="0" dirty="0" smtClean="0">
                <a:latin typeface="Calibri"/>
                <a:ea typeface="Calibri"/>
                <a:cs typeface="Calibri"/>
                <a:sym typeface="Calibri"/>
              </a:rPr>
              <a:t>Leann Lewis</a:t>
            </a:r>
          </a:p>
          <a:p>
            <a:pPr lvl="0">
              <a:buSzPct val="25000"/>
            </a:pPr>
            <a:r>
              <a:rPr lang="en-US" sz="2000" dirty="0">
                <a:latin typeface="Calibri"/>
                <a:ea typeface="Calibri"/>
                <a:cs typeface="Calibri"/>
                <a:sym typeface="Calibri"/>
              </a:rPr>
              <a:t>Penfield, </a:t>
            </a:r>
            <a:r>
              <a:rPr lang="en-US" sz="2000" dirty="0" smtClean="0">
                <a:latin typeface="Calibri"/>
                <a:ea typeface="Calibri"/>
                <a:cs typeface="Calibri"/>
                <a:sym typeface="Calibri"/>
              </a:rPr>
              <a:t>NY</a:t>
            </a:r>
          </a:p>
          <a:p>
            <a:pPr lvl="0">
              <a:buSzPct val="25000"/>
            </a:pPr>
            <a:r>
              <a:rPr lang="en-US" sz="2000" b="0" i="0" u="none" strike="noStrike" cap="none" baseline="0" dirty="0" smtClean="0">
                <a:latin typeface="Calibri"/>
                <a:ea typeface="Calibri"/>
                <a:cs typeface="Calibri"/>
                <a:sym typeface="Calibri"/>
              </a:rPr>
              <a:t>2015 </a:t>
            </a:r>
            <a:r>
              <a:rPr lang="en-US" sz="2000" b="0" i="1" u="none" strike="noStrike" cap="none" baseline="0" dirty="0" smtClean="0">
                <a:latin typeface="Calibri"/>
                <a:ea typeface="Calibri"/>
                <a:cs typeface="Calibri"/>
                <a:sym typeface="Calibri"/>
              </a:rPr>
              <a:t>FIRST</a:t>
            </a:r>
            <a:r>
              <a:rPr lang="en-US" sz="2000" b="0" i="0" u="none" strike="noStrike" cap="none" baseline="0" dirty="0" smtClean="0">
                <a:latin typeface="Calibri"/>
                <a:ea typeface="Calibri"/>
                <a:cs typeface="Calibri"/>
                <a:sym typeface="Calibri"/>
              </a:rPr>
              <a:t> Championships</a:t>
            </a:r>
            <a:endParaRPr lang="en-US" sz="2000" b="0" i="0" u="none" strike="noStrike" cap="none" baseline="0" dirty="0">
              <a:latin typeface="Calibri"/>
              <a:ea typeface="Calibri"/>
              <a:cs typeface="Calibri"/>
              <a:sym typeface="Calibri"/>
            </a:endParaRPr>
          </a:p>
        </p:txBody>
      </p:sp>
      <p:pic>
        <p:nvPicPr>
          <p:cNvPr id="85" name="Shape 85"/>
          <p:cNvPicPr preferRelativeResize="0"/>
          <p:nvPr/>
        </p:nvPicPr>
        <p:blipFill>
          <a:blip r:embed="rId3"/>
          <a:stretch>
            <a:fillRect/>
          </a:stretch>
        </p:blipFill>
        <p:spPr>
          <a:xfrm>
            <a:off x="2144300" y="1165901"/>
            <a:ext cx="4931600" cy="3025100"/>
          </a:xfrm>
          <a:prstGeom prst="rect">
            <a:avLst/>
          </a:prstGeom>
        </p:spPr>
      </p:pic>
      <p:sp>
        <p:nvSpPr>
          <p:cNvPr id="2" name="TextBox 1"/>
          <p:cNvSpPr txBox="1"/>
          <p:nvPr/>
        </p:nvSpPr>
        <p:spPr>
          <a:xfrm>
            <a:off x="457200" y="4191001"/>
            <a:ext cx="8305800" cy="646331"/>
          </a:xfrm>
          <a:prstGeom prst="rect">
            <a:avLst/>
          </a:prstGeom>
          <a:noFill/>
        </p:spPr>
        <p:txBody>
          <a:bodyPr wrap="square" rtlCol="0">
            <a:spAutoFit/>
          </a:bodyPr>
          <a:lstStyle/>
          <a:p>
            <a:pPr algn="ctr"/>
            <a:r>
              <a:rPr lang="en-US" sz="3600" dirty="0" smtClean="0">
                <a:latin typeface="Stencil" panose="040409050D0802020404" pitchFamily="82" charset="0"/>
              </a:rPr>
              <a:t>Training Students in Leadership</a:t>
            </a:r>
            <a:endParaRPr lang="en-US" sz="3600" dirty="0">
              <a:latin typeface="Stencil" panose="040409050D0802020404" pitchFamily="82"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dirty="0" smtClean="0">
                <a:solidFill>
                  <a:schemeClr val="dk1"/>
                </a:solidFill>
                <a:latin typeface="Stencil" panose="040409050D0802020404" pitchFamily="82" charset="0"/>
                <a:ea typeface="Calibri"/>
                <a:cs typeface="Calibri"/>
                <a:sym typeface="Calibri"/>
              </a:rPr>
              <a:t>Leadership </a:t>
            </a:r>
            <a:br>
              <a:rPr lang="en-US" sz="4400" dirty="0" smtClean="0">
                <a:solidFill>
                  <a:schemeClr val="dk1"/>
                </a:solidFill>
                <a:latin typeface="Stencil" panose="040409050D0802020404" pitchFamily="82" charset="0"/>
                <a:ea typeface="Calibri"/>
                <a:cs typeface="Calibri"/>
                <a:sym typeface="Calibri"/>
              </a:rPr>
            </a:br>
            <a:r>
              <a:rPr lang="en-US" sz="4400" dirty="0" smtClean="0">
                <a:solidFill>
                  <a:schemeClr val="dk1"/>
                </a:solidFill>
                <a:latin typeface="Stencil" panose="040409050D0802020404" pitchFamily="82" charset="0"/>
                <a:ea typeface="Calibri"/>
                <a:cs typeface="Calibri"/>
                <a:sym typeface="Calibri"/>
              </a:rPr>
              <a:t>Boot Camp</a:t>
            </a:r>
            <a:endParaRPr lang="en-US" sz="4400" b="0" i="0" u="none" strike="noStrike" cap="none" baseline="0" dirty="0">
              <a:solidFill>
                <a:schemeClr val="dk1"/>
              </a:solidFill>
              <a:latin typeface="Stencil" panose="040409050D0802020404" pitchFamily="82" charset="0"/>
              <a:ea typeface="Calibri"/>
              <a:cs typeface="Calibri"/>
              <a:sym typeface="Calibri"/>
            </a:endParaRPr>
          </a:p>
        </p:txBody>
      </p:sp>
      <p:sp>
        <p:nvSpPr>
          <p:cNvPr id="109" name="Shape 109"/>
          <p:cNvSpPr txBox="1">
            <a:spLocks noGrp="1"/>
          </p:cNvSpPr>
          <p:nvPr>
            <p:ph type="body" idx="1"/>
          </p:nvPr>
        </p:nvSpPr>
        <p:spPr>
          <a:xfrm>
            <a:off x="762000" y="1600200"/>
            <a:ext cx="4038599" cy="4526100"/>
          </a:xfrm>
          <a:prstGeom prst="rect">
            <a:avLst/>
          </a:prstGeom>
          <a:noFill/>
          <a:ln>
            <a:noFill/>
          </a:ln>
        </p:spPr>
        <p:txBody>
          <a:bodyPr lIns="91425" tIns="45700" rIns="91425" bIns="45700" anchor="t" anchorCtr="0">
            <a:noAutofit/>
          </a:bodyPr>
          <a:lstStyle/>
          <a:p>
            <a:pPr lvl="0" indent="-342900">
              <a:spcBef>
                <a:spcPts val="0"/>
              </a:spcBef>
              <a:buSzPct val="100000"/>
            </a:pPr>
            <a:r>
              <a:rPr lang="en-US" sz="3200" dirty="0">
                <a:solidFill>
                  <a:schemeClr val="dk1"/>
                </a:solidFill>
                <a:latin typeface="Calibri"/>
                <a:ea typeface="Calibri"/>
                <a:cs typeface="Calibri"/>
                <a:sym typeface="Calibri"/>
              </a:rPr>
              <a:t>Research</a:t>
            </a:r>
          </a:p>
          <a:p>
            <a:pPr lvl="0" indent="-342900">
              <a:spcBef>
                <a:spcPts val="0"/>
              </a:spcBef>
              <a:buSzPct val="100000"/>
            </a:pPr>
            <a:r>
              <a:rPr lang="en-US" sz="3200" dirty="0" smtClean="0">
                <a:solidFill>
                  <a:schemeClr val="dk1"/>
                </a:solidFill>
                <a:latin typeface="Calibri"/>
                <a:ea typeface="Calibri"/>
                <a:cs typeface="Calibri"/>
                <a:sym typeface="Calibri"/>
              </a:rPr>
              <a:t>Make </a:t>
            </a:r>
            <a:r>
              <a:rPr lang="en-US" sz="3200" dirty="0">
                <a:solidFill>
                  <a:schemeClr val="dk1"/>
                </a:solidFill>
                <a:latin typeface="Calibri"/>
                <a:ea typeface="Calibri"/>
                <a:cs typeface="Calibri"/>
                <a:sym typeface="Calibri"/>
              </a:rPr>
              <a:t>it Fun</a:t>
            </a:r>
          </a:p>
          <a:p>
            <a:pPr lvl="0" indent="-342900">
              <a:spcBef>
                <a:spcPts val="0"/>
              </a:spcBef>
              <a:buSzPct val="100000"/>
            </a:pPr>
            <a:r>
              <a:rPr lang="en-US" sz="3200" dirty="0">
                <a:solidFill>
                  <a:schemeClr val="dk1"/>
                </a:solidFill>
                <a:latin typeface="Calibri"/>
                <a:ea typeface="Calibri"/>
                <a:cs typeface="Calibri"/>
                <a:sym typeface="Calibri"/>
              </a:rPr>
              <a:t>Workbook</a:t>
            </a:r>
          </a:p>
          <a:p>
            <a:endParaRPr lang="en-US" sz="3200" b="0" i="0" u="none" strike="noStrike" cap="none" baseline="0" dirty="0" smtClean="0">
              <a:solidFill>
                <a:schemeClr val="dk1"/>
              </a:solidFill>
              <a:latin typeface="Calibri"/>
              <a:ea typeface="Calibri"/>
              <a:cs typeface="Calibri"/>
              <a:sym typeface="Calibri"/>
            </a:endParaRPr>
          </a:p>
          <a:p>
            <a:endParaRPr lang="en-US" sz="3200" dirty="0">
              <a:solidFill>
                <a:schemeClr val="dk1"/>
              </a:solidFill>
              <a:latin typeface="Calibri"/>
              <a:ea typeface="Calibri"/>
              <a:cs typeface="Calibri"/>
              <a:sym typeface="Calibri"/>
            </a:endParaRPr>
          </a:p>
        </p:txBody>
      </p:sp>
      <p:sp>
        <p:nvSpPr>
          <p:cNvPr id="111" name="Shape 111"/>
          <p:cNvSpPr txBox="1">
            <a:spLocks noGrp="1"/>
          </p:cNvSpPr>
          <p:nvPr>
            <p:ph type="body" idx="2"/>
          </p:nvPr>
        </p:nvSpPr>
        <p:spPr>
          <a:xfrm>
            <a:off x="4648200" y="1456625"/>
            <a:ext cx="4038599" cy="4526100"/>
          </a:xfrm>
          <a:prstGeom prst="rect">
            <a:avLst/>
          </a:prstGeom>
        </p:spPr>
        <p:txBody>
          <a:bodyPr lIns="91425" tIns="91425" rIns="91425" bIns="91425" anchor="t" anchorCtr="0">
            <a:noAutofit/>
          </a:bodyPr>
          <a:lstStyle/>
          <a:p>
            <a:pPr indent="-342900">
              <a:buSzPct val="100000"/>
            </a:pPr>
            <a:r>
              <a:rPr lang="en-US" sz="3200" dirty="0" smtClean="0">
                <a:solidFill>
                  <a:schemeClr val="dk1"/>
                </a:solidFill>
                <a:latin typeface="Calibri"/>
                <a:ea typeface="Calibri"/>
                <a:cs typeface="Calibri"/>
                <a:sym typeface="Calibri"/>
              </a:rPr>
              <a:t>Homework</a:t>
            </a:r>
          </a:p>
          <a:p>
            <a:pPr marL="342900" lvl="0" indent="-342900" rtl="0">
              <a:buClr>
                <a:schemeClr val="dk1"/>
              </a:buClr>
              <a:buSzPct val="100000"/>
              <a:buFont typeface="Calibri"/>
              <a:buChar char="•"/>
            </a:pPr>
            <a:r>
              <a:rPr lang="en-US" sz="3200" dirty="0" smtClean="0">
                <a:solidFill>
                  <a:schemeClr val="dk1"/>
                </a:solidFill>
                <a:latin typeface="Calibri"/>
                <a:ea typeface="Calibri"/>
                <a:cs typeface="Calibri"/>
                <a:sym typeface="Calibri"/>
              </a:rPr>
              <a:t>Surveys (feedback)</a:t>
            </a:r>
          </a:p>
          <a:p>
            <a:pPr marL="342900" lvl="0" indent="-342900" rtl="0">
              <a:buClr>
                <a:schemeClr val="dk1"/>
              </a:buClr>
              <a:buSzPct val="100000"/>
              <a:buFont typeface="Calibri"/>
              <a:buChar char="•"/>
            </a:pPr>
            <a:r>
              <a:rPr lang="en-US" sz="3200" dirty="0" smtClean="0">
                <a:solidFill>
                  <a:schemeClr val="dk1"/>
                </a:solidFill>
                <a:latin typeface="Calibri"/>
                <a:ea typeface="Calibri"/>
                <a:cs typeface="Calibri"/>
                <a:sym typeface="Calibri"/>
              </a:rPr>
              <a:t>All materials on our website!</a:t>
            </a:r>
            <a:endParaRPr lang="en-US" sz="3200" dirty="0">
              <a:solidFill>
                <a:schemeClr val="dk1"/>
              </a:solidFill>
              <a:latin typeface="Calibri"/>
              <a:ea typeface="Calibri"/>
              <a:cs typeface="Calibri"/>
              <a:sym typeface="Calibri"/>
            </a:endParaRPr>
          </a:p>
        </p:txBody>
      </p:sp>
      <p:pic>
        <p:nvPicPr>
          <p:cNvPr id="1027" name="Picture 3" descr="C:\Users\BlueBlitz\Google Drive\Build Season\2015\Championships\Champs Conference Presentation\boot camp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52832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dirty="0" smtClean="0">
                <a:solidFill>
                  <a:schemeClr val="dk1"/>
                </a:solidFill>
                <a:latin typeface="Stencil" panose="040409050D0802020404" pitchFamily="82" charset="0"/>
                <a:ea typeface="Calibri"/>
                <a:cs typeface="Calibri"/>
                <a:sym typeface="Calibri"/>
              </a:rPr>
              <a:t>Leadership </a:t>
            </a:r>
            <a:br>
              <a:rPr lang="en-US" sz="4400" dirty="0" smtClean="0">
                <a:solidFill>
                  <a:schemeClr val="dk1"/>
                </a:solidFill>
                <a:latin typeface="Stencil" panose="040409050D0802020404" pitchFamily="82" charset="0"/>
                <a:ea typeface="Calibri"/>
                <a:cs typeface="Calibri"/>
                <a:sym typeface="Calibri"/>
              </a:rPr>
            </a:br>
            <a:r>
              <a:rPr lang="en-US" sz="4400" dirty="0" smtClean="0">
                <a:solidFill>
                  <a:schemeClr val="dk1"/>
                </a:solidFill>
                <a:latin typeface="Stencil" panose="040409050D0802020404" pitchFamily="82" charset="0"/>
                <a:ea typeface="Calibri"/>
                <a:cs typeface="Calibri"/>
                <a:sym typeface="Calibri"/>
              </a:rPr>
              <a:t>training </a:t>
            </a:r>
            <a:r>
              <a:rPr lang="en-US" sz="4400" dirty="0">
                <a:solidFill>
                  <a:schemeClr val="dk1"/>
                </a:solidFill>
                <a:latin typeface="Stencil" panose="040409050D0802020404" pitchFamily="82" charset="0"/>
                <a:ea typeface="Calibri"/>
                <a:cs typeface="Calibri"/>
                <a:sym typeface="Calibri"/>
              </a:rPr>
              <a:t>Topics</a:t>
            </a:r>
          </a:p>
        </p:txBody>
      </p:sp>
      <p:sp>
        <p:nvSpPr>
          <p:cNvPr id="118" name="Shape 118"/>
          <p:cNvSpPr txBox="1">
            <a:spLocks noGrp="1"/>
          </p:cNvSpPr>
          <p:nvPr>
            <p:ph type="body" idx="1"/>
          </p:nvPr>
        </p:nvSpPr>
        <p:spPr>
          <a:xfrm>
            <a:off x="457200" y="1600200"/>
            <a:ext cx="8229600" cy="4928399"/>
          </a:xfrm>
          <a:prstGeom prst="rect">
            <a:avLst/>
          </a:prstGeom>
          <a:noFill/>
          <a:ln>
            <a:noFill/>
          </a:ln>
        </p:spPr>
        <p:txBody>
          <a:bodyPr lIns="91425" tIns="45700" rIns="91425" bIns="45700" anchor="t" anchorCtr="0">
            <a:noAutofit/>
          </a:bodyPr>
          <a:lstStyle/>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Learning about strengths/weaknesses</a:t>
            </a: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How to use strengths to maximize team</a:t>
            </a: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Confidence</a:t>
            </a: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7 Habits of Highly </a:t>
            </a:r>
            <a:r>
              <a:rPr lang="en-US" sz="3000" dirty="0" smtClean="0">
                <a:solidFill>
                  <a:schemeClr val="dk1"/>
                </a:solidFill>
                <a:latin typeface="Calibri"/>
                <a:ea typeface="Calibri"/>
                <a:cs typeface="Calibri"/>
                <a:sym typeface="Calibri"/>
              </a:rPr>
              <a:t>Effective </a:t>
            </a:r>
            <a:r>
              <a:rPr lang="en-US" sz="3000" dirty="0">
                <a:solidFill>
                  <a:schemeClr val="dk1"/>
                </a:solidFill>
                <a:latin typeface="Calibri"/>
                <a:ea typeface="Calibri"/>
                <a:cs typeface="Calibri"/>
                <a:sym typeface="Calibri"/>
              </a:rPr>
              <a:t>People</a:t>
            </a: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Communication</a:t>
            </a: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Presentation </a:t>
            </a:r>
            <a:r>
              <a:rPr lang="en-US" sz="3000" dirty="0" smtClean="0">
                <a:solidFill>
                  <a:schemeClr val="dk1"/>
                </a:solidFill>
                <a:latin typeface="Calibri"/>
                <a:ea typeface="Calibri"/>
                <a:cs typeface="Calibri"/>
                <a:sym typeface="Calibri"/>
              </a:rPr>
              <a:t>Skills</a:t>
            </a:r>
          </a:p>
          <a:p>
            <a:pPr marL="457200" marR="0" lvl="0" indent="-431800" algn="l" rtl="0">
              <a:spcBef>
                <a:spcPts val="640"/>
              </a:spcBef>
              <a:buClr>
                <a:schemeClr val="dk1"/>
              </a:buClr>
              <a:buSzPct val="100000"/>
              <a:buFont typeface="Calibri"/>
              <a:buChar char="•"/>
            </a:pPr>
            <a:r>
              <a:rPr lang="en-US" sz="3000" dirty="0" smtClean="0">
                <a:solidFill>
                  <a:schemeClr val="dk1"/>
                </a:solidFill>
                <a:latin typeface="Calibri"/>
                <a:ea typeface="Calibri"/>
                <a:cs typeface="Calibri"/>
                <a:sym typeface="Calibri"/>
              </a:rPr>
              <a:t>Motivation</a:t>
            </a:r>
            <a:endParaRPr lang="en-US" sz="3000" dirty="0">
              <a:solidFill>
                <a:schemeClr val="dk1"/>
              </a:solidFill>
              <a:latin typeface="Calibri"/>
              <a:ea typeface="Calibri"/>
              <a:cs typeface="Calibri"/>
              <a:sym typeface="Calibri"/>
            </a:endParaRPr>
          </a:p>
          <a:p>
            <a:pPr marL="457200" marR="0" lvl="0" indent="-431800" algn="l" rtl="0">
              <a:spcBef>
                <a:spcPts val="640"/>
              </a:spcBef>
              <a:buClr>
                <a:schemeClr val="dk1"/>
              </a:buClr>
              <a:buSzPct val="100000"/>
              <a:buFont typeface="Calibri"/>
              <a:buChar char="•"/>
            </a:pPr>
            <a:r>
              <a:rPr lang="en-US" sz="3000" dirty="0">
                <a:solidFill>
                  <a:schemeClr val="dk1"/>
                </a:solidFill>
                <a:latin typeface="Calibri"/>
                <a:ea typeface="Calibri"/>
                <a:cs typeface="Calibri"/>
                <a:sym typeface="Calibri"/>
              </a:rPr>
              <a:t>Procrastination</a:t>
            </a:r>
          </a:p>
        </p:txBody>
      </p:sp>
      <p:pic>
        <p:nvPicPr>
          <p:cNvPr id="2050" name="Picture 2" descr="C:\Users\BlueBlitz\Google Drive\Build Season\2015\Championships\Champs Conference Presentation\boot cam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86200"/>
            <a:ext cx="4724400" cy="2657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dirty="0">
                <a:solidFill>
                  <a:schemeClr val="dk1"/>
                </a:solidFill>
                <a:latin typeface="Calibri"/>
                <a:ea typeface="Calibri"/>
                <a:cs typeface="Calibri"/>
                <a:sym typeface="Calibri"/>
              </a:rPr>
              <a:t>References</a:t>
            </a:r>
          </a:p>
        </p:txBody>
      </p:sp>
      <p:sp>
        <p:nvSpPr>
          <p:cNvPr id="160" name="Shape 160"/>
          <p:cNvSpPr txBox="1">
            <a:spLocks noGrp="1"/>
          </p:cNvSpPr>
          <p:nvPr>
            <p:ph type="body" idx="1"/>
          </p:nvPr>
        </p:nvSpPr>
        <p:spPr>
          <a:xfrm>
            <a:off x="457200" y="1600200"/>
            <a:ext cx="8229600" cy="4928399"/>
          </a:xfrm>
          <a:prstGeom prst="rect">
            <a:avLst/>
          </a:prstGeom>
          <a:noFill/>
          <a:ln>
            <a:noFill/>
          </a:ln>
        </p:spPr>
        <p:txBody>
          <a:bodyPr lIns="91425" tIns="45700" rIns="91425" bIns="45700" anchor="t" anchorCtr="0">
            <a:noAutofit/>
          </a:bodyPr>
          <a:lstStyle/>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The 7 Habits of Highly Effective People</a:t>
            </a:r>
            <a:r>
              <a:rPr lang="en-US" sz="2000" dirty="0">
                <a:solidFill>
                  <a:schemeClr val="dk1"/>
                </a:solidFill>
                <a:latin typeface="Calibri"/>
                <a:ea typeface="Calibri"/>
                <a:cs typeface="Calibri"/>
                <a:sym typeface="Calibri"/>
              </a:rPr>
              <a:t> - Stephen Covey</a:t>
            </a: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The Six Pillars of Self Esteem</a:t>
            </a:r>
            <a:r>
              <a:rPr lang="en-US" sz="2000" dirty="0">
                <a:solidFill>
                  <a:schemeClr val="dk1"/>
                </a:solidFill>
                <a:latin typeface="Calibri"/>
                <a:ea typeface="Calibri"/>
                <a:cs typeface="Calibri"/>
                <a:sym typeface="Calibri"/>
              </a:rPr>
              <a:t> - Nathaniel Branden</a:t>
            </a: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Developing the Leaders Around You</a:t>
            </a:r>
            <a:r>
              <a:rPr lang="en-US" sz="2000" dirty="0">
                <a:solidFill>
                  <a:schemeClr val="dk1"/>
                </a:solidFill>
                <a:latin typeface="Calibri"/>
                <a:ea typeface="Calibri"/>
                <a:cs typeface="Calibri"/>
                <a:sym typeface="Calibri"/>
              </a:rPr>
              <a:t> - John Maxwell</a:t>
            </a: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Learning the 21 Irrefutable Laws of Leadership</a:t>
            </a:r>
            <a:r>
              <a:rPr lang="en-US" sz="2000" dirty="0">
                <a:solidFill>
                  <a:schemeClr val="dk1"/>
                </a:solidFill>
                <a:latin typeface="Calibri"/>
                <a:ea typeface="Calibri"/>
                <a:cs typeface="Calibri"/>
                <a:sym typeface="Calibri"/>
              </a:rPr>
              <a:t> - John Maxwell</a:t>
            </a: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Leadership</a:t>
            </a:r>
            <a:r>
              <a:rPr lang="en-US" sz="2000" dirty="0">
                <a:solidFill>
                  <a:schemeClr val="dk1"/>
                </a:solidFill>
                <a:latin typeface="Calibri"/>
                <a:ea typeface="Calibri"/>
                <a:cs typeface="Calibri"/>
                <a:sym typeface="Calibri"/>
              </a:rPr>
              <a:t> - Rudy Giuliani</a:t>
            </a: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Strengths-Based Leadership</a:t>
            </a:r>
            <a:r>
              <a:rPr lang="en-US" sz="2000" dirty="0">
                <a:solidFill>
                  <a:schemeClr val="dk1"/>
                </a:solidFill>
                <a:latin typeface="Calibri"/>
                <a:ea typeface="Calibri"/>
                <a:cs typeface="Calibri"/>
                <a:sym typeface="Calibri"/>
              </a:rPr>
              <a:t> - Tom </a:t>
            </a:r>
            <a:r>
              <a:rPr lang="en-US" sz="2000" dirty="0" err="1">
                <a:solidFill>
                  <a:schemeClr val="dk1"/>
                </a:solidFill>
                <a:latin typeface="Calibri"/>
                <a:ea typeface="Calibri"/>
                <a:cs typeface="Calibri"/>
                <a:sym typeface="Calibri"/>
              </a:rPr>
              <a:t>Rath</a:t>
            </a:r>
            <a:endParaRPr lang="en-US" sz="2000" dirty="0">
              <a:solidFill>
                <a:schemeClr val="dk1"/>
              </a:solidFill>
              <a:latin typeface="Calibri"/>
              <a:ea typeface="Calibri"/>
              <a:cs typeface="Calibri"/>
              <a:sym typeface="Calibri"/>
            </a:endParaRPr>
          </a:p>
          <a:p>
            <a:endParaRPr lang="en-US" sz="2000" dirty="0">
              <a:solidFill>
                <a:schemeClr val="dk1"/>
              </a:solidFill>
              <a:latin typeface="Calibri"/>
              <a:ea typeface="Calibri"/>
              <a:cs typeface="Calibri"/>
              <a:sym typeface="Calibri"/>
            </a:endParaRPr>
          </a:p>
          <a:p>
            <a:pPr marL="457200" marR="0" lvl="0" indent="-355600" algn="l" rtl="0">
              <a:spcBef>
                <a:spcPts val="640"/>
              </a:spcBef>
              <a:buClr>
                <a:schemeClr val="dk1"/>
              </a:buClr>
              <a:buSzPct val="100000"/>
              <a:buFont typeface="Calibri"/>
              <a:buChar char="•"/>
            </a:pPr>
            <a:r>
              <a:rPr lang="en-US" sz="2000" u="sng" dirty="0">
                <a:solidFill>
                  <a:schemeClr val="dk1"/>
                </a:solidFill>
                <a:latin typeface="Calibri"/>
                <a:ea typeface="Calibri"/>
                <a:cs typeface="Calibri"/>
                <a:sym typeface="Calibri"/>
              </a:rPr>
              <a:t>Introduction to Leadership Concepts and Practice</a:t>
            </a:r>
            <a:r>
              <a:rPr lang="en-US" sz="2000" dirty="0">
                <a:solidFill>
                  <a:schemeClr val="dk1"/>
                </a:solidFill>
                <a:latin typeface="Calibri"/>
                <a:ea typeface="Calibri"/>
                <a:cs typeface="Calibri"/>
                <a:sym typeface="Calibri"/>
              </a:rPr>
              <a:t> - Peter </a:t>
            </a:r>
            <a:r>
              <a:rPr lang="en-US" sz="2000" dirty="0" err="1">
                <a:solidFill>
                  <a:schemeClr val="dk1"/>
                </a:solidFill>
                <a:latin typeface="Calibri"/>
                <a:ea typeface="Calibri"/>
                <a:cs typeface="Calibri"/>
                <a:sym typeface="Calibri"/>
              </a:rPr>
              <a:t>Northouse</a:t>
            </a:r>
            <a:endParaRPr lang="en-US" sz="2000" dirty="0">
              <a:solidFill>
                <a:schemeClr val="dk1"/>
              </a:solidFill>
              <a:latin typeface="Calibri"/>
              <a:ea typeface="Calibri"/>
              <a:cs typeface="Calibri"/>
              <a:sym typeface="Calibri"/>
            </a:endParaRPr>
          </a:p>
          <a:p>
            <a:endParaRPr lang="en-US" sz="2000" dirty="0">
              <a:solidFill>
                <a:schemeClr val="dk1"/>
              </a:solidFill>
              <a:latin typeface="Calibri"/>
              <a:ea typeface="Calibri"/>
              <a:cs typeface="Calibri"/>
              <a:sym typeface="Calibri"/>
            </a:endParaRPr>
          </a:p>
        </p:txBody>
      </p:sp>
      <p:pic>
        <p:nvPicPr>
          <p:cNvPr id="161" name="Shape 161"/>
          <p:cNvPicPr preferRelativeResize="0"/>
          <p:nvPr/>
        </p:nvPicPr>
        <p:blipFill rotWithShape="1">
          <a:blip r:embed="rId3"/>
          <a:srcRect l="20436" r="19893" b="4870"/>
          <a:stretch/>
        </p:blipFill>
        <p:spPr>
          <a:xfrm>
            <a:off x="6973895" y="1524000"/>
            <a:ext cx="1491925" cy="2192574"/>
          </a:xfrm>
          <a:prstGeom prst="rect">
            <a:avLst/>
          </a:prstGeom>
        </p:spPr>
      </p:pic>
      <p:pic>
        <p:nvPicPr>
          <p:cNvPr id="162" name="Shape 162"/>
          <p:cNvPicPr preferRelativeResize="0"/>
          <p:nvPr/>
        </p:nvPicPr>
        <p:blipFill>
          <a:blip r:embed="rId4"/>
          <a:stretch>
            <a:fillRect/>
          </a:stretch>
        </p:blipFill>
        <p:spPr>
          <a:xfrm>
            <a:off x="5869415" y="4419600"/>
            <a:ext cx="1259800" cy="1801499"/>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4000" dirty="0" smtClean="0">
                <a:latin typeface="Stencil" panose="040409050D0802020404" pitchFamily="82" charset="0"/>
              </a:rPr>
              <a:t>Take Home Messages</a:t>
            </a:r>
            <a:endParaRPr lang="en-US" sz="4000" dirty="0">
              <a:latin typeface="Stencil" panose="040409050D0802020404" pitchFamily="82" charset="0"/>
            </a:endParaRPr>
          </a:p>
        </p:txBody>
      </p:sp>
      <p:sp>
        <p:nvSpPr>
          <p:cNvPr id="154" name="Shape 15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r>
              <a:rPr lang="en-US" sz="2400" dirty="0" smtClean="0"/>
              <a:t>Assess your team’s needs (periodically)</a:t>
            </a:r>
          </a:p>
          <a:p>
            <a:r>
              <a:rPr lang="en-US" sz="2400" dirty="0" smtClean="0"/>
              <a:t>Create a positive leadership environment</a:t>
            </a:r>
          </a:p>
          <a:p>
            <a:r>
              <a:rPr lang="en-US" sz="2400" dirty="0" smtClean="0"/>
              <a:t>Empower your students</a:t>
            </a:r>
            <a:endParaRPr lang="en-US" sz="2400" dirty="0"/>
          </a:p>
          <a:p>
            <a:r>
              <a:rPr lang="en-US" sz="2400" dirty="0" smtClean="0"/>
              <a:t>With strong </a:t>
            </a:r>
            <a:r>
              <a:rPr lang="en-US" sz="2400" dirty="0"/>
              <a:t>leadership, you will maximize your team’s </a:t>
            </a:r>
            <a:r>
              <a:rPr lang="en-US" sz="2400" dirty="0" smtClean="0"/>
              <a:t>abilities</a:t>
            </a:r>
          </a:p>
          <a:p>
            <a:r>
              <a:rPr lang="en-US" sz="2400" dirty="0" smtClean="0"/>
              <a:t>All students can be leaders</a:t>
            </a:r>
            <a:endParaRPr lang="en-US" sz="2400" dirty="0"/>
          </a:p>
        </p:txBody>
      </p:sp>
      <p:pic>
        <p:nvPicPr>
          <p:cNvPr id="2050" name="Picture 2" descr="http://u.osu.edu/uofye/files/2014/02/business-cat-meme-generator-i-can-haz-leadership-and-so-can-you-98d746-24wbx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2428875" cy="2428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Shape 182"/>
          <p:cNvSpPr txBox="1">
            <a:spLocks noGrp="1"/>
          </p:cNvSpPr>
          <p:nvPr>
            <p:ph type="subTitle" idx="1"/>
          </p:nvPr>
        </p:nvSpPr>
        <p:spPr>
          <a:xfrm>
            <a:off x="1371600" y="4426575"/>
            <a:ext cx="6400799" cy="1752600"/>
          </a:xfrm>
          <a:prstGeom prst="rect">
            <a:avLst/>
          </a:prstGeom>
        </p:spPr>
        <p:txBody>
          <a:bodyPr lIns="91425" tIns="91425" rIns="91425" bIns="91425" anchor="t" anchorCtr="0">
            <a:noAutofit/>
          </a:bodyPr>
          <a:lstStyle/>
          <a:p>
            <a:pPr lvl="0" rtl="0">
              <a:buNone/>
            </a:pPr>
            <a:r>
              <a:rPr lang="en-US" sz="2000" dirty="0"/>
              <a:t>Questions?</a:t>
            </a:r>
          </a:p>
          <a:p>
            <a:pPr lvl="0" rtl="0">
              <a:buNone/>
            </a:pPr>
            <a:r>
              <a:rPr lang="en-US" sz="2000" dirty="0"/>
              <a:t>Contact us!</a:t>
            </a:r>
          </a:p>
          <a:p>
            <a:pPr lvl="0" rtl="0">
              <a:buNone/>
            </a:pPr>
            <a:r>
              <a:rPr lang="en-US" sz="2000" dirty="0"/>
              <a:t>leann324@gmail.com</a:t>
            </a:r>
          </a:p>
          <a:p>
            <a:pPr lvl="0" rtl="0">
              <a:buNone/>
            </a:pPr>
            <a:r>
              <a:rPr lang="en-US" sz="2000" dirty="0"/>
              <a:t>larrylewis1511@gmail.com</a:t>
            </a:r>
          </a:p>
          <a:p>
            <a:pPr>
              <a:buNone/>
            </a:pPr>
            <a:r>
              <a:rPr lang="en-US" sz="2000" dirty="0"/>
              <a:t>http://penfieldrobotics.com/team/Leadership</a:t>
            </a:r>
          </a:p>
        </p:txBody>
      </p:sp>
      <p:sp>
        <p:nvSpPr>
          <p:cNvPr id="2" name="AutoShape 4" descr="https://s-media-cache-ak0.pinimg.com/236x/86/13/e4/8613e45528c8e446a53f2c4484d506e5.jpg"/>
          <p:cNvSpPr>
            <a:spLocks noChangeAspect="1" noChangeArrowheads="1"/>
          </p:cNvSpPr>
          <p:nvPr/>
        </p:nvSpPr>
        <p:spPr bwMode="auto">
          <a:xfrm>
            <a:off x="155575" y="-1028700"/>
            <a:ext cx="22479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s://s-media-cache-ak0.pinimg.com/736x/40/c5/25/40c525828f70bd10d1dd9387eaaf276d.jpg"/>
          <p:cNvSpPr>
            <a:spLocks noChangeAspect="1" noChangeArrowheads="1"/>
          </p:cNvSpPr>
          <p:nvPr/>
        </p:nvSpPr>
        <p:spPr bwMode="auto">
          <a:xfrm>
            <a:off x="155575" y="-2994025"/>
            <a:ext cx="4819650" cy="623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https://s-media-cache-ak0.pinimg.com/736x/40/c5/25/40c525828f70bd10d1dd9387eaaf276d.jpg"/>
          <p:cNvSpPr>
            <a:spLocks noChangeAspect="1" noChangeArrowheads="1"/>
          </p:cNvSpPr>
          <p:nvPr/>
        </p:nvSpPr>
        <p:spPr bwMode="auto">
          <a:xfrm>
            <a:off x="307975" y="-2841625"/>
            <a:ext cx="4819650" cy="623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166" t="9553" b="15082"/>
          <a:stretch/>
        </p:blipFill>
        <p:spPr bwMode="auto">
          <a:xfrm>
            <a:off x="2403475" y="317568"/>
            <a:ext cx="4292738" cy="423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baseline="0" dirty="0" smtClean="0">
                <a:solidFill>
                  <a:schemeClr val="dk1"/>
                </a:solidFill>
                <a:latin typeface="Stencil" panose="040409050D0802020404" pitchFamily="82" charset="0"/>
                <a:ea typeface="Calibri"/>
                <a:cs typeface="Calibri"/>
                <a:sym typeface="Calibri"/>
              </a:rPr>
              <a:t>Importance</a:t>
            </a:r>
            <a:r>
              <a:rPr lang="en-US" sz="4000" b="0" i="0" u="none" strike="noStrike" cap="none" dirty="0" smtClean="0">
                <a:solidFill>
                  <a:schemeClr val="dk1"/>
                </a:solidFill>
                <a:latin typeface="Stencil" panose="040409050D0802020404" pitchFamily="82" charset="0"/>
                <a:ea typeface="Calibri"/>
                <a:cs typeface="Calibri"/>
                <a:sym typeface="Calibri"/>
              </a:rPr>
              <a:t> of </a:t>
            </a:r>
            <a:br>
              <a:rPr lang="en-US" sz="4000" b="0" i="0" u="none" strike="noStrike" cap="none" dirty="0" smtClean="0">
                <a:solidFill>
                  <a:schemeClr val="dk1"/>
                </a:solidFill>
                <a:latin typeface="Stencil" panose="040409050D0802020404" pitchFamily="82" charset="0"/>
                <a:ea typeface="Calibri"/>
                <a:cs typeface="Calibri"/>
                <a:sym typeface="Calibri"/>
              </a:rPr>
            </a:br>
            <a:r>
              <a:rPr lang="en-US" sz="4000" b="0" i="0" u="none" strike="noStrike" cap="none" dirty="0" smtClean="0">
                <a:solidFill>
                  <a:schemeClr val="dk1"/>
                </a:solidFill>
                <a:latin typeface="Stencil" panose="040409050D0802020404" pitchFamily="82" charset="0"/>
                <a:ea typeface="Calibri"/>
                <a:cs typeface="Calibri"/>
                <a:sym typeface="Calibri"/>
              </a:rPr>
              <a:t>leadership</a:t>
            </a:r>
            <a:endParaRPr lang="en-US" sz="4000" b="0" i="0" u="none" strike="noStrike" cap="none" baseline="0" dirty="0">
              <a:solidFill>
                <a:schemeClr val="dk1"/>
              </a:solidFill>
              <a:latin typeface="Stencil" panose="040409050D0802020404" pitchFamily="82" charset="0"/>
              <a:ea typeface="Calibri"/>
              <a:cs typeface="Calibri"/>
              <a:sym typeface="Calibri"/>
            </a:endParaRPr>
          </a:p>
        </p:txBody>
      </p:sp>
      <p:sp>
        <p:nvSpPr>
          <p:cNvPr id="91" name="Shape 91"/>
          <p:cNvSpPr txBox="1">
            <a:spLocks noGrp="1"/>
          </p:cNvSpPr>
          <p:nvPr>
            <p:ph type="body" idx="1"/>
          </p:nvPr>
        </p:nvSpPr>
        <p:spPr>
          <a:xfrm>
            <a:off x="457200" y="1981200"/>
            <a:ext cx="8229600" cy="4144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Provides students with self-confidence</a:t>
            </a:r>
          </a:p>
          <a:p>
            <a:pPr marL="342900" marR="0" lvl="0" indent="-342900" algn="l" rtl="0">
              <a:spcBef>
                <a:spcPts val="64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Allows them to practice in a safe environment</a:t>
            </a:r>
          </a:p>
          <a:p>
            <a:pPr marL="342900" marR="0" lvl="0" indent="-342900" algn="l" rtl="0">
              <a:spcBef>
                <a:spcPts val="640"/>
              </a:spcBef>
              <a:buClr>
                <a:schemeClr val="dk1"/>
              </a:buClr>
              <a:buSzPct val="100000"/>
              <a:buFont typeface="Calibri"/>
              <a:buChar char="•"/>
            </a:pPr>
            <a:r>
              <a:rPr lang="en-US" sz="3200" dirty="0">
                <a:solidFill>
                  <a:schemeClr val="dk1"/>
                </a:solidFill>
                <a:latin typeface="Calibri"/>
                <a:ea typeface="Calibri"/>
                <a:cs typeface="Calibri"/>
                <a:sym typeface="Calibri"/>
              </a:rPr>
              <a:t>Helps build your team</a:t>
            </a:r>
          </a:p>
          <a:p>
            <a:pPr marL="342900" marR="0" lvl="0" indent="-342900" algn="l" rtl="0">
              <a:spcBef>
                <a:spcPts val="64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For anyone!</a:t>
            </a:r>
          </a:p>
        </p:txBody>
      </p:sp>
      <p:sp>
        <p:nvSpPr>
          <p:cNvPr id="2" name="AutoShape 2" descr="https://s-media-cache-ak0.pinimg.com/236x/67/71/e6/6771e67af585d0a480e63b28a0751ab8.jpg"/>
          <p:cNvSpPr>
            <a:spLocks noChangeAspect="1" noChangeArrowheads="1"/>
          </p:cNvSpPr>
          <p:nvPr/>
        </p:nvSpPr>
        <p:spPr bwMode="auto">
          <a:xfrm>
            <a:off x="155575" y="-10747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s-media-cache-ak0.pinimg.com/236x/67/71/e6/6771e67af585d0a480e63b28a0751ab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s-media-cache-ak0.pinimg.com/236x/67/71/e6/6771e67af585d0a480e63b28a0751ab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s-media-cache-ak0.pinimg.com/236x/67/71/e6/6771e67af585d0a480e63b28a0751ab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s://s-media-cache-ak0.pinimg.com/236x/67/71/e6/6771e67af585d0a480e63b28a0751ab8.jpg"/>
          <p:cNvSpPr>
            <a:spLocks noChangeAspect="1" noChangeArrowheads="1"/>
          </p:cNvSpPr>
          <p:nvPr/>
        </p:nvSpPr>
        <p:spPr bwMode="auto">
          <a:xfrm>
            <a:off x="307975" y="-9223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ttps://s-media-cache-ak0.pinimg.com/236x/67/71/e6/6771e67af585d0a480e63b28a0751ab8.jpg"/>
          <p:cNvSpPr>
            <a:spLocks noChangeAspect="1" noChangeArrowheads="1"/>
          </p:cNvSpPr>
          <p:nvPr/>
        </p:nvSpPr>
        <p:spPr bwMode="auto">
          <a:xfrm>
            <a:off x="460375" y="-7699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ttps://s-media-cache-ak0.pinimg.com/236x/67/71/e6/6771e67af585d0a480e63b28a0751ab8.jpg"/>
          <p:cNvSpPr>
            <a:spLocks noChangeAspect="1" noChangeArrowheads="1"/>
          </p:cNvSpPr>
          <p:nvPr/>
        </p:nvSpPr>
        <p:spPr bwMode="auto">
          <a:xfrm>
            <a:off x="612775" y="-6175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5" name="Picture 19" descr="http://memeguy.com/photos/images/-confidence-11199.jpg"/>
          <p:cNvPicPr>
            <a:picLocks noChangeAspect="1" noChangeArrowheads="1"/>
          </p:cNvPicPr>
          <p:nvPr/>
        </p:nvPicPr>
        <p:blipFill rotWithShape="1">
          <a:blip r:embed="rId3">
            <a:extLst>
              <a:ext uri="{28A0092B-C50C-407E-A947-70E740481C1C}">
                <a14:useLocalDpi xmlns:a14="http://schemas.microsoft.com/office/drawing/2010/main" val="0"/>
              </a:ext>
            </a:extLst>
          </a:blip>
          <a:srcRect l="4733" t="3350" r="4262" b="5346"/>
          <a:stretch/>
        </p:blipFill>
        <p:spPr bwMode="auto">
          <a:xfrm>
            <a:off x="5105400" y="3733800"/>
            <a:ext cx="3505201" cy="2813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000" dirty="0" smtClean="0"/>
              <a:t>Reflection – identifying opportunities to improve</a:t>
            </a:r>
          </a:p>
          <a:p>
            <a:pPr lvl="1"/>
            <a:r>
              <a:rPr lang="en-US" sz="2000" dirty="0" smtClean="0"/>
              <a:t>Team Surveys</a:t>
            </a:r>
          </a:p>
          <a:p>
            <a:pPr lvl="1"/>
            <a:r>
              <a:rPr lang="en-US" sz="2000" dirty="0" smtClean="0"/>
              <a:t>Lessons Learned (end of season or after major event)</a:t>
            </a:r>
          </a:p>
          <a:p>
            <a:endParaRPr lang="en-US" sz="1200" dirty="0" smtClean="0"/>
          </a:p>
          <a:p>
            <a:r>
              <a:rPr lang="en-US" sz="2000" dirty="0" smtClean="0"/>
              <a:t>Analyze your team’s strengths and weaknesses</a:t>
            </a:r>
          </a:p>
          <a:p>
            <a:endParaRPr lang="en-US" sz="1200" dirty="0"/>
          </a:p>
          <a:p>
            <a:r>
              <a:rPr lang="en-US" sz="2000" dirty="0" smtClean="0"/>
              <a:t>Decide what are your team’s goals (long term and short term)</a:t>
            </a:r>
          </a:p>
          <a:p>
            <a:pPr lvl="1"/>
            <a:r>
              <a:rPr lang="en-US" sz="2000" dirty="0" smtClean="0"/>
              <a:t>Determine tasks to accomplish goals</a:t>
            </a:r>
          </a:p>
          <a:p>
            <a:pPr lvl="1"/>
            <a:r>
              <a:rPr lang="en-US" sz="2000" dirty="0" smtClean="0"/>
              <a:t>Determine how to divide up tasks</a:t>
            </a:r>
          </a:p>
          <a:p>
            <a:pPr marL="203200" indent="0">
              <a:buNone/>
            </a:pPr>
            <a:endParaRPr lang="en-US" sz="1200" dirty="0" smtClean="0"/>
          </a:p>
          <a:p>
            <a:r>
              <a:rPr lang="en-US" sz="2000" dirty="0" smtClean="0"/>
              <a:t>Decide your leadership structure</a:t>
            </a:r>
          </a:p>
          <a:p>
            <a:pPr lvl="1"/>
            <a:r>
              <a:rPr lang="en-US" sz="2000" dirty="0" smtClean="0"/>
              <a:t>What roles do you need?</a:t>
            </a:r>
          </a:p>
          <a:p>
            <a:pPr lvl="1"/>
            <a:r>
              <a:rPr lang="en-US" sz="2000" dirty="0" smtClean="0"/>
              <a:t>Who will fill them? (Mentors, Students)</a:t>
            </a:r>
            <a:endParaRPr lang="en-US" sz="2000" dirty="0"/>
          </a:p>
        </p:txBody>
      </p:sp>
      <p:sp>
        <p:nvSpPr>
          <p:cNvPr id="4" name="Shape 90"/>
          <p:cNvSpPr txBox="1">
            <a:spLocks/>
          </p:cNvSpPr>
          <p:nvPr/>
        </p:nvSpPr>
        <p:spPr>
          <a:xfrm>
            <a:off x="381000" y="304800"/>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SzPct val="25000"/>
            </a:pPr>
            <a:r>
              <a:rPr lang="en-US" sz="4000" dirty="0" smtClean="0">
                <a:solidFill>
                  <a:schemeClr val="dk1"/>
                </a:solidFill>
                <a:latin typeface="Stencil" panose="040409050D0802020404" pitchFamily="82" charset="0"/>
                <a:ea typeface="Calibri"/>
                <a:cs typeface="Calibri"/>
                <a:sym typeface="Calibri"/>
              </a:rPr>
              <a:t>Assessing Your </a:t>
            </a:r>
          </a:p>
          <a:p>
            <a:pPr>
              <a:buSzPct val="25000"/>
            </a:pPr>
            <a:r>
              <a:rPr lang="en-US" sz="4000" dirty="0" smtClean="0">
                <a:solidFill>
                  <a:schemeClr val="dk1"/>
                </a:solidFill>
                <a:latin typeface="Stencil" panose="040409050D0802020404" pitchFamily="82" charset="0"/>
                <a:ea typeface="Calibri"/>
                <a:cs typeface="Calibri"/>
                <a:sym typeface="Calibri"/>
              </a:rPr>
              <a:t>Team’s Needs</a:t>
            </a:r>
            <a:endParaRPr lang="en-US" sz="4000" dirty="0">
              <a:solidFill>
                <a:schemeClr val="dk1"/>
              </a:solidFill>
              <a:latin typeface="Stencil" panose="040409050D0802020404" pitchFamily="82" charset="0"/>
              <a:ea typeface="Calibri"/>
              <a:cs typeface="Calibri"/>
              <a:sym typeface="Calibri"/>
            </a:endParaRPr>
          </a:p>
        </p:txBody>
      </p:sp>
      <p:sp>
        <p:nvSpPr>
          <p:cNvPr id="2" name="AutoShape 2" descr="https://s-media-cache-ak0.pinimg.com/236x/67/71/e6/6771e67af585d0a480e63b28a0751ab8.jpg"/>
          <p:cNvSpPr>
            <a:spLocks noChangeAspect="1" noChangeArrowheads="1"/>
          </p:cNvSpPr>
          <p:nvPr/>
        </p:nvSpPr>
        <p:spPr bwMode="auto">
          <a:xfrm>
            <a:off x="155575" y="-10747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540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90"/>
          <p:cNvSpPr txBox="1">
            <a:spLocks/>
          </p:cNvSpPr>
          <p:nvPr/>
        </p:nvSpPr>
        <p:spPr>
          <a:xfrm>
            <a:off x="381000" y="304800"/>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SzPct val="25000"/>
            </a:pPr>
            <a:r>
              <a:rPr lang="en-US" sz="4000" dirty="0" smtClean="0">
                <a:solidFill>
                  <a:schemeClr val="dk1"/>
                </a:solidFill>
                <a:latin typeface="Stencil" panose="040409050D0802020404" pitchFamily="82" charset="0"/>
                <a:ea typeface="Calibri"/>
                <a:cs typeface="Calibri"/>
                <a:sym typeface="Calibri"/>
              </a:rPr>
              <a:t>Team Structure</a:t>
            </a:r>
            <a:endParaRPr lang="en-US" sz="4000" dirty="0">
              <a:solidFill>
                <a:schemeClr val="dk1"/>
              </a:solidFill>
              <a:latin typeface="Stencil" panose="040409050D0802020404" pitchFamily="82" charset="0"/>
              <a:ea typeface="Calibri"/>
              <a:cs typeface="Calibri"/>
              <a:sym typeface="Calibri"/>
            </a:endParaRPr>
          </a:p>
        </p:txBody>
      </p:sp>
      <p:pic>
        <p:nvPicPr>
          <p:cNvPr id="5" name="Picture 4" descr="https://lh3.googleusercontent.com/kEMKpBH_-DZbBHYh8REIBp6DB558YU9uxtiAKlyRlSqSI1uC4JTkE7neo6VTX8kR7i1JY0APDfXSuYBydR5e_QMcuclvoEEjEjvSWeHgiSwLH0E3e2RdQeoTXymDPg"/>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10400" cy="5486400"/>
          </a:xfrm>
          <a:prstGeom prst="rect">
            <a:avLst/>
          </a:prstGeom>
          <a:noFill/>
          <a:ln>
            <a:noFill/>
          </a:ln>
        </p:spPr>
      </p:pic>
    </p:spTree>
    <p:extLst>
      <p:ext uri="{BB962C8B-B14F-4D97-AF65-F5344CB8AC3E}">
        <p14:creationId xmlns:p14="http://schemas.microsoft.com/office/powerpoint/2010/main" val="38444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203200" indent="0" algn="ctr">
              <a:buNone/>
            </a:pPr>
            <a:r>
              <a:rPr lang="en-US" sz="2800" dirty="0"/>
              <a:t>How do you get students to </a:t>
            </a:r>
            <a:r>
              <a:rPr lang="en-US" sz="2800" dirty="0" smtClean="0"/>
              <a:t>be leaders?</a:t>
            </a:r>
            <a:endParaRPr lang="en-US" sz="2800" dirty="0"/>
          </a:p>
          <a:p>
            <a:endParaRPr lang="en-US" sz="1200" dirty="0" smtClean="0">
              <a:solidFill>
                <a:schemeClr val="tx1"/>
              </a:solidFill>
            </a:endParaRPr>
          </a:p>
          <a:p>
            <a:r>
              <a:rPr lang="en-US" sz="2000" dirty="0" smtClean="0">
                <a:solidFill>
                  <a:schemeClr val="tx1"/>
                </a:solidFill>
              </a:rPr>
              <a:t>Create an environment that facilitates leadership</a:t>
            </a:r>
          </a:p>
          <a:p>
            <a:pPr lvl="1"/>
            <a:r>
              <a:rPr lang="en-US" sz="2000" dirty="0" smtClean="0">
                <a:solidFill>
                  <a:schemeClr val="tx1"/>
                </a:solidFill>
              </a:rPr>
              <a:t>Let students make decisions, help steer the direction of the team</a:t>
            </a:r>
          </a:p>
          <a:p>
            <a:pPr lvl="1"/>
            <a:r>
              <a:rPr lang="en-US" sz="2000" dirty="0" smtClean="0">
                <a:solidFill>
                  <a:schemeClr val="tx1"/>
                </a:solidFill>
              </a:rPr>
              <a:t>Legacy (carry the torch)</a:t>
            </a:r>
          </a:p>
          <a:p>
            <a:pPr lvl="1"/>
            <a:r>
              <a:rPr lang="en-US" sz="2000" dirty="0" smtClean="0">
                <a:solidFill>
                  <a:schemeClr val="tx1"/>
                </a:solidFill>
              </a:rPr>
              <a:t>Team Building (promotes rapport and a positive environment)</a:t>
            </a:r>
          </a:p>
          <a:p>
            <a:pPr lvl="2"/>
            <a:endParaRPr lang="en-US" sz="2000" dirty="0">
              <a:solidFill>
                <a:schemeClr val="tx1"/>
              </a:solidFill>
            </a:endParaRPr>
          </a:p>
          <a:p>
            <a:r>
              <a:rPr lang="en-US" sz="2000" dirty="0"/>
              <a:t>Empowerment</a:t>
            </a:r>
          </a:p>
          <a:p>
            <a:pPr lvl="1"/>
            <a:r>
              <a:rPr lang="en-US" sz="2000" dirty="0" smtClean="0"/>
              <a:t>Student-selected </a:t>
            </a:r>
            <a:r>
              <a:rPr lang="en-US" sz="2000" dirty="0"/>
              <a:t>activities</a:t>
            </a:r>
          </a:p>
          <a:p>
            <a:pPr lvl="1"/>
            <a:r>
              <a:rPr lang="en-US" sz="2000" dirty="0"/>
              <a:t>Make students </a:t>
            </a:r>
            <a:r>
              <a:rPr lang="en-US" sz="2000" u="sng" dirty="0"/>
              <a:t>own</a:t>
            </a:r>
            <a:r>
              <a:rPr lang="en-US" sz="2000" dirty="0"/>
              <a:t> the tasks</a:t>
            </a:r>
          </a:p>
          <a:p>
            <a:pPr lvl="1"/>
            <a:r>
              <a:rPr lang="en-US" sz="2000" dirty="0"/>
              <a:t>Mentors guide, not </a:t>
            </a:r>
            <a:r>
              <a:rPr lang="en-US" sz="2000" dirty="0" smtClean="0"/>
              <a:t>dictate</a:t>
            </a:r>
            <a:endParaRPr lang="en-US" sz="2000" dirty="0"/>
          </a:p>
        </p:txBody>
      </p:sp>
      <p:sp>
        <p:nvSpPr>
          <p:cNvPr id="4" name="Shape 90"/>
          <p:cNvSpPr txBox="1">
            <a:spLocks/>
          </p:cNvSpPr>
          <p:nvPr/>
        </p:nvSpPr>
        <p:spPr>
          <a:xfrm>
            <a:off x="381000" y="304800"/>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SzPct val="25000"/>
            </a:pPr>
            <a:r>
              <a:rPr lang="en-US" sz="3800" dirty="0" smtClean="0">
                <a:solidFill>
                  <a:schemeClr val="dk1"/>
                </a:solidFill>
                <a:latin typeface="Stencil" panose="040409050D0802020404" pitchFamily="82" charset="0"/>
                <a:ea typeface="Calibri"/>
                <a:cs typeface="Calibri"/>
                <a:sym typeface="Calibri"/>
              </a:rPr>
              <a:t>Leadership development</a:t>
            </a:r>
            <a:endParaRPr lang="en-US" sz="3800" dirty="0">
              <a:solidFill>
                <a:schemeClr val="dk1"/>
              </a:solidFill>
              <a:latin typeface="Stencil" panose="040409050D0802020404" pitchFamily="82" charset="0"/>
              <a:ea typeface="Calibri"/>
              <a:cs typeface="Calibri"/>
              <a:sym typeface="Calibri"/>
            </a:endParaRPr>
          </a:p>
        </p:txBody>
      </p:sp>
      <p:sp>
        <p:nvSpPr>
          <p:cNvPr id="2" name="AutoShape 2" descr="Image result for empower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cdn.teachhub.com/sites/default/files/field/image/empowering-sch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7200"/>
            <a:ext cx="2952750" cy="22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8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pic>
        <p:nvPicPr>
          <p:cNvPr id="2050" name="Picture 2" descr="http://artpetty.com/wp-content/uploads/2008/11/buildinglead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26749"/>
            <a:ext cx="3943350" cy="2762251"/>
          </a:xfrm>
          <a:prstGeom prst="rect">
            <a:avLst/>
          </a:prstGeom>
          <a:noFill/>
          <a:extLst>
            <a:ext uri="{909E8E84-426E-40DD-AFC4-6F175D3DCCD1}">
              <a14:hiddenFill xmlns:a14="http://schemas.microsoft.com/office/drawing/2010/main">
                <a:solidFill>
                  <a:srgbClr val="FFFFFF"/>
                </a:solidFill>
              </a14:hiddenFill>
            </a:ext>
          </a:extLst>
        </p:spPr>
      </p:pic>
      <p:sp>
        <p:nvSpPr>
          <p:cNvPr id="147" name="Shape 14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3600" dirty="0" smtClean="0">
                <a:latin typeface="Stencil" panose="040409050D0802020404" pitchFamily="82" charset="0"/>
              </a:rPr>
              <a:t>Leadership </a:t>
            </a:r>
            <a:r>
              <a:rPr lang="en-US" sz="3600" dirty="0">
                <a:latin typeface="Stencil" panose="040409050D0802020404" pitchFamily="82" charset="0"/>
              </a:rPr>
              <a:t>Development</a:t>
            </a:r>
          </a:p>
        </p:txBody>
      </p:sp>
      <p:sp>
        <p:nvSpPr>
          <p:cNvPr id="148" name="Shape 14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r>
              <a:rPr lang="en-US" sz="2400" dirty="0" smtClean="0"/>
              <a:t>Leadership subteam</a:t>
            </a:r>
          </a:p>
          <a:p>
            <a:endParaRPr lang="en-US" dirty="0" smtClean="0"/>
          </a:p>
          <a:p>
            <a:r>
              <a:rPr lang="en-US" sz="2400" dirty="0" smtClean="0"/>
              <a:t>Periodic </a:t>
            </a:r>
            <a:r>
              <a:rPr lang="en-US" sz="2400" dirty="0"/>
              <a:t>leadership </a:t>
            </a:r>
            <a:r>
              <a:rPr lang="en-US" sz="2400" dirty="0" smtClean="0"/>
              <a:t>trainings</a:t>
            </a:r>
          </a:p>
          <a:p>
            <a:endParaRPr lang="en-US" dirty="0" smtClean="0"/>
          </a:p>
          <a:p>
            <a:r>
              <a:rPr lang="en-US" sz="2400" dirty="0" smtClean="0"/>
              <a:t>Provide opportunities </a:t>
            </a:r>
            <a:r>
              <a:rPr lang="en-US" sz="2400" dirty="0"/>
              <a:t>to </a:t>
            </a:r>
            <a:r>
              <a:rPr lang="en-US" sz="2400" dirty="0" smtClean="0"/>
              <a:t>lead</a:t>
            </a:r>
          </a:p>
          <a:p>
            <a:pPr lvl="1"/>
            <a:r>
              <a:rPr lang="en-US" sz="2400" dirty="0" smtClean="0"/>
              <a:t>Run team meetings</a:t>
            </a:r>
          </a:p>
          <a:p>
            <a:pPr lvl="1"/>
            <a:r>
              <a:rPr lang="en-US" sz="2400" dirty="0" smtClean="0"/>
              <a:t>Organize robot demo, community service, and fundraisers</a:t>
            </a:r>
          </a:p>
          <a:p>
            <a:pPr lvl="1"/>
            <a:r>
              <a:rPr lang="en-US" sz="2400" dirty="0"/>
              <a:t>P</a:t>
            </a:r>
            <a:r>
              <a:rPr lang="en-US" sz="2400" dirty="0" smtClean="0"/>
              <a:t>ublic speaking (sponsors, at events, schools)</a:t>
            </a:r>
            <a:endParaRPr lang="en-US" sz="2400"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a:xfrm>
            <a:off x="457200" y="1600200"/>
            <a:ext cx="8229600" cy="452596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9pPr>
          </a:lstStyle>
          <a:p>
            <a:r>
              <a:rPr lang="en-US" sz="2400" dirty="0" smtClean="0">
                <a:solidFill>
                  <a:schemeClr val="tx1"/>
                </a:solidFill>
              </a:rPr>
              <a:t>Motivation Feedback Loop to promote student leadership</a:t>
            </a:r>
            <a:endParaRPr lang="en-US" sz="2400" dirty="0">
              <a:solidFill>
                <a:schemeClr val="tx1"/>
              </a:solidFill>
            </a:endParaRPr>
          </a:p>
        </p:txBody>
      </p:sp>
      <p:sp>
        <p:nvSpPr>
          <p:cNvPr id="8" name="AutoShape 3"/>
          <p:cNvSpPr>
            <a:spLocks noChangeArrowheads="1"/>
          </p:cNvSpPr>
          <p:nvPr/>
        </p:nvSpPr>
        <p:spPr bwMode="auto">
          <a:xfrm>
            <a:off x="5448300" y="2362200"/>
            <a:ext cx="2819400" cy="2133600"/>
          </a:xfrm>
          <a:prstGeom prst="rightArrow">
            <a:avLst>
              <a:gd name="adj1" fmla="val 50889"/>
              <a:gd name="adj2" fmla="val 32632"/>
            </a:avLst>
          </a:prstGeom>
          <a:solidFill>
            <a:srgbClr val="6699FF"/>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9" name="AutoShape 4"/>
          <p:cNvSpPr>
            <a:spLocks noChangeArrowheads="1"/>
          </p:cNvSpPr>
          <p:nvPr/>
        </p:nvSpPr>
        <p:spPr bwMode="auto">
          <a:xfrm>
            <a:off x="3238500" y="2362200"/>
            <a:ext cx="2667000" cy="2133600"/>
          </a:xfrm>
          <a:prstGeom prst="rightArrow">
            <a:avLst>
              <a:gd name="adj1" fmla="val 50000"/>
              <a:gd name="adj2" fmla="val 31250"/>
            </a:avLst>
          </a:prstGeom>
          <a:solidFill>
            <a:schemeClr val="accent2"/>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0" name="AutoShape 5"/>
          <p:cNvSpPr>
            <a:spLocks noChangeArrowheads="1"/>
          </p:cNvSpPr>
          <p:nvPr/>
        </p:nvSpPr>
        <p:spPr bwMode="auto">
          <a:xfrm>
            <a:off x="876300" y="2362200"/>
            <a:ext cx="2743200" cy="2133600"/>
          </a:xfrm>
          <a:prstGeom prst="rightArrow">
            <a:avLst>
              <a:gd name="adj1" fmla="val 50000"/>
              <a:gd name="adj2" fmla="val 32143"/>
            </a:avLst>
          </a:prstGeom>
          <a:solidFill>
            <a:srgbClr val="00CC66"/>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1" name="Text Box 6"/>
          <p:cNvSpPr txBox="1">
            <a:spLocks noChangeArrowheads="1"/>
          </p:cNvSpPr>
          <p:nvPr/>
        </p:nvSpPr>
        <p:spPr bwMode="auto">
          <a:xfrm>
            <a:off x="1028700" y="2895600"/>
            <a:ext cx="2514600" cy="1077218"/>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Need</a:t>
            </a:r>
            <a:r>
              <a:rPr lang="en-US" sz="1600" dirty="0">
                <a:latin typeface="Arial" charset="0"/>
              </a:rPr>
              <a:t> creates desire to fulfill needs </a:t>
            </a:r>
            <a:r>
              <a:rPr lang="en-US" sz="1600" dirty="0" smtClean="0">
                <a:latin typeface="Arial" charset="0"/>
              </a:rPr>
              <a:t>(achievement through student leadership)</a:t>
            </a:r>
            <a:endParaRPr lang="en-US" sz="1600" dirty="0">
              <a:latin typeface="Arial" charset="0"/>
            </a:endParaRPr>
          </a:p>
        </p:txBody>
      </p:sp>
      <p:sp>
        <p:nvSpPr>
          <p:cNvPr id="12" name="Text Box 7"/>
          <p:cNvSpPr txBox="1">
            <a:spLocks noChangeArrowheads="1"/>
          </p:cNvSpPr>
          <p:nvPr/>
        </p:nvSpPr>
        <p:spPr bwMode="auto">
          <a:xfrm>
            <a:off x="3695700" y="2895600"/>
            <a:ext cx="1828800" cy="1077218"/>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Behavior</a:t>
            </a:r>
            <a:r>
              <a:rPr lang="en-US" sz="1600" dirty="0">
                <a:latin typeface="Arial" charset="0"/>
              </a:rPr>
              <a:t> results in actions to fulfill </a:t>
            </a:r>
            <a:r>
              <a:rPr lang="en-US" sz="1600" dirty="0" smtClean="0">
                <a:latin typeface="Arial" charset="0"/>
              </a:rPr>
              <a:t>needs (organizing event)</a:t>
            </a:r>
            <a:endParaRPr lang="en-US" sz="1600" dirty="0">
              <a:latin typeface="Arial" charset="0"/>
            </a:endParaRPr>
          </a:p>
        </p:txBody>
      </p:sp>
      <p:sp>
        <p:nvSpPr>
          <p:cNvPr id="13" name="Text Box 8"/>
          <p:cNvSpPr txBox="1">
            <a:spLocks noChangeArrowheads="1"/>
          </p:cNvSpPr>
          <p:nvPr/>
        </p:nvSpPr>
        <p:spPr bwMode="auto">
          <a:xfrm>
            <a:off x="5981700" y="2895600"/>
            <a:ext cx="1828800" cy="1077218"/>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Rewards</a:t>
            </a:r>
            <a:r>
              <a:rPr lang="en-US" sz="1600" b="1" dirty="0">
                <a:latin typeface="Arial" charset="0"/>
              </a:rPr>
              <a:t> </a:t>
            </a:r>
            <a:r>
              <a:rPr lang="en-US" sz="1600" dirty="0">
                <a:latin typeface="Arial" charset="0"/>
              </a:rPr>
              <a:t>satisfy needs: intrinsic or extrinsic </a:t>
            </a:r>
            <a:r>
              <a:rPr lang="en-US" sz="1600" dirty="0" smtClean="0">
                <a:latin typeface="Arial" charset="0"/>
              </a:rPr>
              <a:t>rewards (event goes well)</a:t>
            </a:r>
            <a:endParaRPr lang="en-US" sz="1600" dirty="0">
              <a:latin typeface="Arial" charset="0"/>
            </a:endParaRPr>
          </a:p>
        </p:txBody>
      </p:sp>
      <p:sp>
        <p:nvSpPr>
          <p:cNvPr id="14" name="Line 9"/>
          <p:cNvSpPr>
            <a:spLocks noChangeShapeType="1"/>
          </p:cNvSpPr>
          <p:nvPr/>
        </p:nvSpPr>
        <p:spPr bwMode="auto">
          <a:xfrm>
            <a:off x="495300" y="4953000"/>
            <a:ext cx="80010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5" name="Line 10"/>
          <p:cNvSpPr>
            <a:spLocks noChangeShapeType="1"/>
          </p:cNvSpPr>
          <p:nvPr/>
        </p:nvSpPr>
        <p:spPr bwMode="auto">
          <a:xfrm flipV="1">
            <a:off x="495300" y="3505200"/>
            <a:ext cx="0" cy="14478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6" name="Line 11"/>
          <p:cNvSpPr>
            <a:spLocks noChangeShapeType="1"/>
          </p:cNvSpPr>
          <p:nvPr/>
        </p:nvSpPr>
        <p:spPr bwMode="auto">
          <a:xfrm>
            <a:off x="495300" y="3505200"/>
            <a:ext cx="381000" cy="0"/>
          </a:xfrm>
          <a:prstGeom prst="line">
            <a:avLst/>
          </a:prstGeom>
          <a:noFill/>
          <a:ln w="38100" cmpd="dbl">
            <a:solidFill>
              <a:schemeClr val="tx1"/>
            </a:solidFill>
            <a:round/>
            <a:headEnd/>
            <a:tailEnd type="triangl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7" name="Line 12"/>
          <p:cNvSpPr>
            <a:spLocks noChangeShapeType="1"/>
          </p:cNvSpPr>
          <p:nvPr/>
        </p:nvSpPr>
        <p:spPr bwMode="auto">
          <a:xfrm flipV="1">
            <a:off x="8496300" y="3429000"/>
            <a:ext cx="0" cy="15240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8" name="Line 13"/>
          <p:cNvSpPr>
            <a:spLocks noChangeShapeType="1"/>
          </p:cNvSpPr>
          <p:nvPr/>
        </p:nvSpPr>
        <p:spPr bwMode="auto">
          <a:xfrm flipH="1">
            <a:off x="8267700" y="3429000"/>
            <a:ext cx="2286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9" name="Shape 90"/>
          <p:cNvSpPr txBox="1">
            <a:spLocks/>
          </p:cNvSpPr>
          <p:nvPr/>
        </p:nvSpPr>
        <p:spPr>
          <a:xfrm>
            <a:off x="381000" y="304800"/>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SzPct val="25000"/>
            </a:pPr>
            <a:r>
              <a:rPr lang="en-US" sz="4000" dirty="0" smtClean="0">
                <a:solidFill>
                  <a:schemeClr val="dk1"/>
                </a:solidFill>
                <a:latin typeface="Stencil" panose="040409050D0802020404" pitchFamily="82" charset="0"/>
                <a:ea typeface="Calibri"/>
                <a:cs typeface="Calibri"/>
                <a:sym typeface="Calibri"/>
              </a:rPr>
              <a:t>Leadership Motivation</a:t>
            </a:r>
            <a:endParaRPr lang="en-US" sz="4000" dirty="0">
              <a:solidFill>
                <a:schemeClr val="dk1"/>
              </a:solidFill>
              <a:latin typeface="Stencil" panose="040409050D0802020404" pitchFamily="82" charset="0"/>
              <a:ea typeface="Calibri"/>
              <a:cs typeface="Calibri"/>
              <a:sym typeface="Calibri"/>
            </a:endParaRPr>
          </a:p>
        </p:txBody>
      </p:sp>
      <p:sp>
        <p:nvSpPr>
          <p:cNvPr id="2" name="TextBox 1"/>
          <p:cNvSpPr txBox="1"/>
          <p:nvPr/>
        </p:nvSpPr>
        <p:spPr>
          <a:xfrm>
            <a:off x="2619325" y="4572000"/>
            <a:ext cx="3752950" cy="338554"/>
          </a:xfrm>
          <a:prstGeom prst="rect">
            <a:avLst/>
          </a:prstGeom>
          <a:noFill/>
        </p:spPr>
        <p:txBody>
          <a:bodyPr wrap="none" rtlCol="0">
            <a:spAutoFit/>
          </a:bodyPr>
          <a:lstStyle/>
          <a:p>
            <a:r>
              <a:rPr lang="en-US" sz="1600" b="1" dirty="0" smtClean="0"/>
              <a:t>Feeling good about accomplishment</a:t>
            </a:r>
            <a:endParaRPr lang="en-US" sz="1600" b="1" dirty="0"/>
          </a:p>
        </p:txBody>
      </p:sp>
    </p:spTree>
    <p:extLst>
      <p:ext uri="{BB962C8B-B14F-4D97-AF65-F5344CB8AC3E}">
        <p14:creationId xmlns:p14="http://schemas.microsoft.com/office/powerpoint/2010/main" val="191043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latin typeface="Stencil" panose="040409050D0802020404" pitchFamily="82" charset="0"/>
              </a:rPr>
              <a:t>Student Presentations</a:t>
            </a:r>
            <a:endParaRPr lang="en-US" sz="3800" dirty="0">
              <a:latin typeface="Stencil" panose="040409050D0802020404" pitchFamily="82" charset="0"/>
            </a:endParaRPr>
          </a:p>
        </p:txBody>
      </p:sp>
      <p:sp>
        <p:nvSpPr>
          <p:cNvPr id="3" name="Text Placeholder 2"/>
          <p:cNvSpPr>
            <a:spLocks noGrp="1"/>
          </p:cNvSpPr>
          <p:nvPr>
            <p:ph type="body" idx="1"/>
          </p:nvPr>
        </p:nvSpPr>
        <p:spPr/>
        <p:txBody>
          <a:bodyPr/>
          <a:lstStyle/>
          <a:p>
            <a:r>
              <a:rPr lang="en-US" sz="2000" dirty="0" smtClean="0"/>
              <a:t>Philippe – Team Treasurer</a:t>
            </a:r>
          </a:p>
          <a:p>
            <a:endParaRPr lang="en-US" sz="2000" dirty="0" smtClean="0"/>
          </a:p>
          <a:p>
            <a:r>
              <a:rPr lang="en-US" sz="2000" dirty="0"/>
              <a:t>Austin – </a:t>
            </a:r>
            <a:r>
              <a:rPr lang="en-US" sz="2000" i="1" dirty="0"/>
              <a:t>FIRST</a:t>
            </a:r>
            <a:r>
              <a:rPr lang="en-US" sz="2000" dirty="0"/>
              <a:t> Event Coordinator</a:t>
            </a:r>
          </a:p>
        </p:txBody>
      </p:sp>
      <p:pic>
        <p:nvPicPr>
          <p:cNvPr id="4" name="Picture 4" descr="http://carboncostume.com/wordpress/wp-content/uploads/2013/04/Mi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91" y="4237892"/>
            <a:ext cx="3750365" cy="230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4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000" dirty="0" smtClean="0"/>
              <a:t>Delegate manageable tasks</a:t>
            </a:r>
          </a:p>
          <a:p>
            <a:endParaRPr lang="en-US" dirty="0"/>
          </a:p>
          <a:p>
            <a:r>
              <a:rPr lang="en-US" sz="2000" dirty="0" smtClean="0"/>
              <a:t>Identify the criteria for success (provide clear expectations)</a:t>
            </a:r>
          </a:p>
          <a:p>
            <a:pPr marL="203200" indent="0">
              <a:buNone/>
            </a:pPr>
            <a:endParaRPr lang="en-US" sz="2000" dirty="0"/>
          </a:p>
          <a:p>
            <a:r>
              <a:rPr lang="en-US" sz="2000" dirty="0" smtClean="0"/>
              <a:t>Provide available materials/resources</a:t>
            </a:r>
          </a:p>
          <a:p>
            <a:endParaRPr lang="en-US" dirty="0" smtClean="0"/>
          </a:p>
          <a:p>
            <a:r>
              <a:rPr lang="en-US" sz="2000" dirty="0" smtClean="0"/>
              <a:t>Accountability</a:t>
            </a:r>
          </a:p>
          <a:p>
            <a:pPr lvl="1"/>
            <a:r>
              <a:rPr lang="en-US" sz="2000" dirty="0" smtClean="0"/>
              <a:t>Make the students their own judge of how well they’re doing (reflection, lessons learned)</a:t>
            </a:r>
          </a:p>
          <a:p>
            <a:pPr marL="635000" lvl="1" indent="0">
              <a:buNone/>
            </a:pPr>
            <a:endParaRPr lang="en-US" dirty="0" smtClean="0"/>
          </a:p>
          <a:p>
            <a:r>
              <a:rPr lang="en-US" sz="2000" dirty="0" smtClean="0"/>
              <a:t>Develop trust with the students to get the tasks done</a:t>
            </a:r>
          </a:p>
          <a:p>
            <a:pPr marL="635000" lvl="1" indent="0">
              <a:buNone/>
            </a:pPr>
            <a:endParaRPr lang="en-US" sz="2000" dirty="0"/>
          </a:p>
          <a:p>
            <a:pPr marL="635000" lvl="1" indent="0">
              <a:buNone/>
            </a:pPr>
            <a:endParaRPr lang="en-US" sz="2000" dirty="0" smtClean="0"/>
          </a:p>
        </p:txBody>
      </p:sp>
      <p:sp>
        <p:nvSpPr>
          <p:cNvPr id="4" name="Shape 90"/>
          <p:cNvSpPr txBox="1">
            <a:spLocks/>
          </p:cNvSpPr>
          <p:nvPr/>
        </p:nvSpPr>
        <p:spPr>
          <a:xfrm>
            <a:off x="381000" y="304800"/>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SzPct val="25000"/>
            </a:pPr>
            <a:r>
              <a:rPr lang="en-US" sz="4000" dirty="0" smtClean="0">
                <a:solidFill>
                  <a:schemeClr val="dk1"/>
                </a:solidFill>
                <a:latin typeface="Stencil" panose="040409050D0802020404" pitchFamily="82" charset="0"/>
                <a:ea typeface="Calibri"/>
                <a:cs typeface="Calibri"/>
                <a:sym typeface="Calibri"/>
              </a:rPr>
              <a:t>Keeping students </a:t>
            </a:r>
          </a:p>
          <a:p>
            <a:pPr>
              <a:buSzPct val="25000"/>
            </a:pPr>
            <a:r>
              <a:rPr lang="en-US" sz="4000" dirty="0" smtClean="0">
                <a:solidFill>
                  <a:schemeClr val="dk1"/>
                </a:solidFill>
                <a:latin typeface="Stencil" panose="040409050D0802020404" pitchFamily="82" charset="0"/>
                <a:ea typeface="Calibri"/>
                <a:cs typeface="Calibri"/>
                <a:sym typeface="Calibri"/>
              </a:rPr>
              <a:t>on Task</a:t>
            </a:r>
            <a:endParaRPr lang="en-US" sz="4000" dirty="0">
              <a:solidFill>
                <a:schemeClr val="dk1"/>
              </a:solidFill>
              <a:latin typeface="Stencil" panose="040409050D0802020404" pitchFamily="82" charset="0"/>
              <a:ea typeface="Calibri"/>
              <a:cs typeface="Calibri"/>
              <a:sym typeface="Calibri"/>
            </a:endParaRPr>
          </a:p>
        </p:txBody>
      </p:sp>
    </p:spTree>
    <p:extLst>
      <p:ext uri="{BB962C8B-B14F-4D97-AF65-F5344CB8AC3E}">
        <p14:creationId xmlns:p14="http://schemas.microsoft.com/office/powerpoint/2010/main" val="18882246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1155</TotalTime>
  <Words>2615</Words>
  <Application>Microsoft Office PowerPoint</Application>
  <PresentationFormat>On-screen Show (4:3)</PresentationFormat>
  <Paragraphs>217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Importance of  leadership</vt:lpstr>
      <vt:lpstr>PowerPoint Presentation</vt:lpstr>
      <vt:lpstr>PowerPoint Presentation</vt:lpstr>
      <vt:lpstr>PowerPoint Presentation</vt:lpstr>
      <vt:lpstr>Leadership Development</vt:lpstr>
      <vt:lpstr>PowerPoint Presentation</vt:lpstr>
      <vt:lpstr>Student Presentations</vt:lpstr>
      <vt:lpstr>PowerPoint Presentation</vt:lpstr>
      <vt:lpstr>Leadership  Boot Camp</vt:lpstr>
      <vt:lpstr>Leadership  training Topics</vt:lpstr>
      <vt:lpstr>References</vt:lpstr>
      <vt:lpstr>Take Home 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Blue Blitz</dc:creator>
  <cp:lastModifiedBy>BlueBlitz</cp:lastModifiedBy>
  <cp:revision>53</cp:revision>
  <dcterms:modified xsi:type="dcterms:W3CDTF">2015-04-23T12:32:08Z</dcterms:modified>
</cp:coreProperties>
</file>